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D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8"/>
    <p:restoredTop sz="93375"/>
  </p:normalViewPr>
  <p:slideViewPr>
    <p:cSldViewPr snapToGrid="0">
      <p:cViewPr>
        <p:scale>
          <a:sx n="81" d="100"/>
          <a:sy n="81" d="100"/>
        </p:scale>
        <p:origin x="1760"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F71E75-F7A2-7C1F-EF86-C5186E904883}"/>
              </a:ext>
            </a:extLst>
          </p:cNvPr>
          <p:cNvSpPr/>
          <p:nvPr/>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AB4E0A7-C9D3-8408-2EE0-E46AF38E815F}"/>
              </a:ext>
            </a:extLst>
          </p:cNvPr>
          <p:cNvSpPr/>
          <p:nvPr/>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73CB42-010B-9ABE-75EF-F502B4A9F42C}"/>
              </a:ext>
            </a:extLst>
          </p:cNvPr>
          <p:cNvSpPr/>
          <p:nvPr/>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lvl1pPr>
              <a:defRPr>
                <a:solidFill>
                  <a:schemeClr val="bg1"/>
                </a:solidFill>
              </a:defRPr>
            </a:lvl1pPr>
          </a:lstStyle>
          <a:p>
            <a:fld id="{D29CF56E-D922-4450-9794-8B0E1451F6EB}" type="datetime1">
              <a:rPr lang="en-US" smtClean="0"/>
              <a:t>11/4/25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lvl1pPr>
              <a:defRPr>
                <a:solidFill>
                  <a:schemeClr val="bg1"/>
                </a:solidFill>
              </a:defRPr>
            </a:lvl1p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dpi="0" rotWithShape="1">
            <a:blip r:embed="rId2">
              <a:alphaModFix amt="70000"/>
            </a:blip>
            <a:srcRect/>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32189256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ACE7F8-A7D9-2E2C-2B0B-0DB8D7168AAC}"/>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954512" cy="795528"/>
          </a:xfrm>
        </p:spPr>
        <p:txBody>
          <a:bodyPr/>
          <a:lstStyle>
            <a:lvl1pPr>
              <a:defRPr>
                <a:gradFill>
                  <a:gsLst>
                    <a:gs pos="0">
                      <a:schemeClr val="accent5"/>
                    </a:gs>
                    <a:gs pos="100000">
                      <a:schemeClr val="accent2"/>
                    </a:gs>
                  </a:gsLst>
                  <a:lin ang="13800000" scaled="0"/>
                </a:gra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pPr algn="l"/>
            <a:r>
              <a:rPr lang="en-US"/>
              <a:t>Sample Footer Text</a:t>
            </a:r>
            <a:endParaRPr lang="en-US" dirty="0"/>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CBE1C96F-46D7-47BB-8945-9667BCB4F5BB}" type="datetime1">
              <a:rPr lang="en-US" smtClean="0"/>
              <a:t>11/4/25</a:t>
            </a:fld>
            <a:endParaRPr lang="en-US" dirty="0"/>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04091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FD1C4689-B28D-4D3C-8B05-9ABB967E2A3E}" type="datetime1">
              <a:rPr lang="en-US" smtClean="0"/>
              <a:t>11/4/25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62616258"/>
      </p:ext>
    </p:extLst>
  </p:cSld>
  <p:clrMap bg1="lt1" tx1="dk1" bg2="lt2" tx2="dk2" accent1="accent1" accent2="accent2" accent3="accent3" accent4="accent4" accent5="accent5" accent6="accent6" hlink="hlink" folHlink="folHlink"/>
  <p:sldLayoutIdLst>
    <p:sldLayoutId id="2147483807" r:id="rId1"/>
    <p:sldLayoutId id="2147483808" r:id="rId2"/>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4174-E9B1-6F06-D2FC-3DB7022954B4}"/>
              </a:ext>
            </a:extLst>
          </p:cNvPr>
          <p:cNvSpPr>
            <a:spLocks noGrp="1"/>
          </p:cNvSpPr>
          <p:nvPr>
            <p:ph type="ctrTitle"/>
          </p:nvPr>
        </p:nvSpPr>
        <p:spPr>
          <a:xfrm>
            <a:off x="612647" y="2987080"/>
            <a:ext cx="5852160" cy="1172476"/>
          </a:xfrm>
        </p:spPr>
        <p:txBody>
          <a:bodyPr anchor="t">
            <a:normAutofit fontScale="90000"/>
          </a:bodyPr>
          <a:lstStyle/>
          <a:p>
            <a:r>
              <a:rPr lang="en-US" dirty="0"/>
              <a:t>2x2 Framework</a:t>
            </a:r>
            <a:br>
              <a:rPr lang="en-US" dirty="0"/>
            </a:br>
            <a:endParaRPr lang="en-US" dirty="0"/>
          </a:p>
        </p:txBody>
      </p:sp>
      <p:sp>
        <p:nvSpPr>
          <p:cNvPr id="3" name="Subtitle 2">
            <a:extLst>
              <a:ext uri="{FF2B5EF4-FFF2-40B4-BE49-F238E27FC236}">
                <a16:creationId xmlns:a16="http://schemas.microsoft.com/office/drawing/2014/main" id="{888D91C5-8D28-C81E-2BF6-2B454C005159}"/>
              </a:ext>
            </a:extLst>
          </p:cNvPr>
          <p:cNvSpPr>
            <a:spLocks noGrp="1"/>
          </p:cNvSpPr>
          <p:nvPr>
            <p:ph type="subTitle" idx="1"/>
          </p:nvPr>
        </p:nvSpPr>
        <p:spPr>
          <a:xfrm>
            <a:off x="612647" y="4159556"/>
            <a:ext cx="5852159" cy="754796"/>
          </a:xfrm>
        </p:spPr>
        <p:txBody>
          <a:bodyPr anchor="ctr">
            <a:normAutofit/>
          </a:bodyPr>
          <a:lstStyle/>
          <a:p>
            <a:r>
              <a:rPr lang="en-US" sz="2800" dirty="0"/>
              <a:t>Template Example: Impact vs Effort</a:t>
            </a:r>
          </a:p>
        </p:txBody>
      </p:sp>
      <p:pic>
        <p:nvPicPr>
          <p:cNvPr id="7" name="Picture Placeholder 6">
            <a:extLst>
              <a:ext uri="{FF2B5EF4-FFF2-40B4-BE49-F238E27FC236}">
                <a16:creationId xmlns:a16="http://schemas.microsoft.com/office/drawing/2014/main" id="{9772F868-D9C4-70FC-A0C3-F5C6CF53FE5C}"/>
              </a:ext>
            </a:extLst>
          </p:cNvPr>
          <p:cNvPicPr>
            <a:picLocks noGrp="1" noChangeAspect="1"/>
          </p:cNvPicPr>
          <p:nvPr>
            <p:ph type="pic" sz="quarter" idx="4294967295"/>
          </p:nvPr>
        </p:nvPicPr>
        <p:blipFill>
          <a:blip r:embed="rId2"/>
          <a:srcRect l="13833" r="57421"/>
          <a:stretch>
            <a:fillRect/>
          </a:stretch>
        </p:blipFill>
        <p:spPr>
          <a:xfrm>
            <a:off x="7528560" y="0"/>
            <a:ext cx="4681728" cy="6858000"/>
          </a:xfrm>
        </p:spPr>
      </p:pic>
      <p:sp>
        <p:nvSpPr>
          <p:cNvPr id="16" name="Subtitle 2">
            <a:extLst>
              <a:ext uri="{FF2B5EF4-FFF2-40B4-BE49-F238E27FC236}">
                <a16:creationId xmlns:a16="http://schemas.microsoft.com/office/drawing/2014/main" id="{97DB4DD1-7302-58C6-A814-BE9748E0B7EC}"/>
              </a:ext>
            </a:extLst>
          </p:cNvPr>
          <p:cNvSpPr txBox="1">
            <a:spLocks/>
          </p:cNvSpPr>
          <p:nvPr/>
        </p:nvSpPr>
        <p:spPr>
          <a:xfrm>
            <a:off x="612647" y="435328"/>
            <a:ext cx="4681728" cy="556121"/>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lang="en-US" sz="2000" kern="1200" dirty="0">
                <a:solidFill>
                  <a:schemeClr val="bg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Professional Packs</a:t>
            </a:r>
          </a:p>
        </p:txBody>
      </p:sp>
      <p:sp>
        <p:nvSpPr>
          <p:cNvPr id="5" name="Subtitle 2">
            <a:extLst>
              <a:ext uri="{FF2B5EF4-FFF2-40B4-BE49-F238E27FC236}">
                <a16:creationId xmlns:a16="http://schemas.microsoft.com/office/drawing/2014/main" id="{F7A4A633-DD7B-4F25-7E6F-577D7107A4F8}"/>
              </a:ext>
            </a:extLst>
          </p:cNvPr>
          <p:cNvSpPr txBox="1">
            <a:spLocks/>
          </p:cNvSpPr>
          <p:nvPr/>
        </p:nvSpPr>
        <p:spPr>
          <a:xfrm>
            <a:off x="612646" y="5667876"/>
            <a:ext cx="6354683" cy="754796"/>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1000"/>
              </a:spcBef>
              <a:buFont typeface="Arial" panose="020B0604020202020204" pitchFamily="34" charset="0"/>
              <a:buNone/>
              <a:defRPr lang="en-US" sz="2000" kern="1200" dirty="0">
                <a:solidFill>
                  <a:schemeClr val="bg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AU" sz="1000" i="1" u="sng" dirty="0"/>
              <a:t>Disclaimer:</a:t>
            </a:r>
          </a:p>
          <a:p>
            <a:pPr>
              <a:lnSpc>
                <a:spcPct val="100000"/>
              </a:lnSpc>
              <a:spcBef>
                <a:spcPts val="0"/>
              </a:spcBef>
            </a:pPr>
            <a:r>
              <a:rPr lang="en-AU" sz="1000" i="1" dirty="0"/>
              <a:t>This document is a worked example using hypothetical data for illustrative purposes only. The figures, project names, and insights are not based on real organisational data. Professional Packs makes no representations or warranties, express or implied, as to the accuracy, completeness, or suitability of the information contained in this material. Professional Packs accepts no liability and shall be indemnified from any loss, damage, or consequence arising from the use or reliance on this example or the accompanying materials.</a:t>
            </a:r>
          </a:p>
        </p:txBody>
      </p:sp>
      <p:sp>
        <p:nvSpPr>
          <p:cNvPr id="6" name="Subtitle 2">
            <a:extLst>
              <a:ext uri="{FF2B5EF4-FFF2-40B4-BE49-F238E27FC236}">
                <a16:creationId xmlns:a16="http://schemas.microsoft.com/office/drawing/2014/main" id="{15BA9EF5-19E8-6676-E893-1E63085838E9}"/>
              </a:ext>
            </a:extLst>
          </p:cNvPr>
          <p:cNvSpPr txBox="1">
            <a:spLocks/>
          </p:cNvSpPr>
          <p:nvPr/>
        </p:nvSpPr>
        <p:spPr>
          <a:xfrm>
            <a:off x="10070725" y="6550416"/>
            <a:ext cx="2093844" cy="220655"/>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1000"/>
              </a:spcBef>
              <a:buFont typeface="Arial" panose="020B0604020202020204" pitchFamily="34" charset="0"/>
              <a:buNone/>
              <a:defRPr lang="en-US" sz="2000" kern="1200" dirty="0">
                <a:solidFill>
                  <a:schemeClr val="bg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AU" sz="1000" dirty="0">
                <a:solidFill>
                  <a:schemeClr val="bg1">
                    <a:lumMod val="75000"/>
                  </a:schemeClr>
                </a:solidFill>
              </a:rPr>
              <a:t>Image: Cedric - </a:t>
            </a:r>
            <a:r>
              <a:rPr lang="en-AU" sz="1000" dirty="0" err="1">
                <a:solidFill>
                  <a:schemeClr val="bg1">
                    <a:lumMod val="75000"/>
                  </a:schemeClr>
                </a:solidFill>
              </a:rPr>
              <a:t>stock.adobe.com</a:t>
            </a:r>
            <a:r>
              <a:rPr lang="en-AU" sz="1000" dirty="0">
                <a:solidFill>
                  <a:schemeClr val="bg1">
                    <a:lumMod val="75000"/>
                  </a:schemeClr>
                </a:solidFill>
              </a:rPr>
              <a:t> </a:t>
            </a:r>
          </a:p>
        </p:txBody>
      </p:sp>
    </p:spTree>
    <p:extLst>
      <p:ext uri="{BB962C8B-B14F-4D97-AF65-F5344CB8AC3E}">
        <p14:creationId xmlns:p14="http://schemas.microsoft.com/office/powerpoint/2010/main" val="418298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98E3B58-2BE6-AEFE-6514-C2D026C4B571}"/>
              </a:ext>
            </a:extLst>
          </p:cNvPr>
          <p:cNvGrpSpPr/>
          <p:nvPr/>
        </p:nvGrpSpPr>
        <p:grpSpPr>
          <a:xfrm>
            <a:off x="1517322" y="1837055"/>
            <a:ext cx="3951489" cy="3960624"/>
            <a:chOff x="1771322" y="1664672"/>
            <a:chExt cx="3951489" cy="3960624"/>
          </a:xfrm>
        </p:grpSpPr>
        <p:sp>
          <p:nvSpPr>
            <p:cNvPr id="20" name="Rectangle 19">
              <a:extLst>
                <a:ext uri="{FF2B5EF4-FFF2-40B4-BE49-F238E27FC236}">
                  <a16:creationId xmlns:a16="http://schemas.microsoft.com/office/drawing/2014/main" id="{D4E46997-F712-550B-B27A-B930754064A1}"/>
                </a:ext>
              </a:extLst>
            </p:cNvPr>
            <p:cNvSpPr/>
            <p:nvPr/>
          </p:nvSpPr>
          <p:spPr>
            <a:xfrm>
              <a:off x="1772051" y="3645296"/>
              <a:ext cx="1980000" cy="1980000"/>
            </a:xfrm>
            <a:prstGeom prst="rect">
              <a:avLst/>
            </a:prstGeom>
            <a:solidFill>
              <a:schemeClr val="bg1">
                <a:lumMod val="95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accent2"/>
                  </a:solidFill>
                </a:rPr>
                <a:t>Low Impact</a:t>
              </a:r>
            </a:p>
            <a:p>
              <a:pPr algn="ctr"/>
              <a:r>
                <a:rPr lang="en-US" sz="1400" i="1" dirty="0">
                  <a:solidFill>
                    <a:schemeClr val="accent2"/>
                  </a:solidFill>
                </a:rPr>
                <a:t>Tasks</a:t>
              </a:r>
            </a:p>
          </p:txBody>
        </p:sp>
        <p:sp>
          <p:nvSpPr>
            <p:cNvPr id="21" name="Rectangle 20">
              <a:extLst>
                <a:ext uri="{FF2B5EF4-FFF2-40B4-BE49-F238E27FC236}">
                  <a16:creationId xmlns:a16="http://schemas.microsoft.com/office/drawing/2014/main" id="{206AC71F-0CBA-7C5E-2E64-16BA4C842059}"/>
                </a:ext>
              </a:extLst>
            </p:cNvPr>
            <p:cNvSpPr/>
            <p:nvPr/>
          </p:nvSpPr>
          <p:spPr>
            <a:xfrm>
              <a:off x="3742811" y="3645296"/>
              <a:ext cx="1980000" cy="1980000"/>
            </a:xfrm>
            <a:prstGeom prst="rect">
              <a:avLst/>
            </a:prstGeom>
            <a:solidFill>
              <a:schemeClr val="bg1">
                <a:lumMod val="95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accent2"/>
                  </a:solidFill>
                </a:rPr>
                <a:t>Reallocate </a:t>
              </a:r>
            </a:p>
            <a:p>
              <a:pPr algn="ctr"/>
              <a:r>
                <a:rPr lang="en-US" sz="1400" i="1" dirty="0">
                  <a:solidFill>
                    <a:schemeClr val="accent2"/>
                  </a:solidFill>
                </a:rPr>
                <a:t>Resources</a:t>
              </a:r>
            </a:p>
          </p:txBody>
        </p:sp>
        <p:sp>
          <p:nvSpPr>
            <p:cNvPr id="22" name="Rectangle 21">
              <a:extLst>
                <a:ext uri="{FF2B5EF4-FFF2-40B4-BE49-F238E27FC236}">
                  <a16:creationId xmlns:a16="http://schemas.microsoft.com/office/drawing/2014/main" id="{691FEC8A-AE7B-E0FD-F646-443C9B59B98A}"/>
                </a:ext>
              </a:extLst>
            </p:cNvPr>
            <p:cNvSpPr/>
            <p:nvPr/>
          </p:nvSpPr>
          <p:spPr>
            <a:xfrm>
              <a:off x="1771322" y="1664672"/>
              <a:ext cx="1980000" cy="1980000"/>
            </a:xfrm>
            <a:prstGeom prst="rect">
              <a:avLst/>
            </a:prstGeom>
            <a:solidFill>
              <a:schemeClr val="accent5">
                <a:lumMod val="20000"/>
                <a:lumOff val="8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accent2"/>
                  </a:solidFill>
                </a:rPr>
                <a:t>Quick Wins</a:t>
              </a:r>
            </a:p>
          </p:txBody>
        </p:sp>
        <p:sp>
          <p:nvSpPr>
            <p:cNvPr id="23" name="Rectangle 22">
              <a:extLst>
                <a:ext uri="{FF2B5EF4-FFF2-40B4-BE49-F238E27FC236}">
                  <a16:creationId xmlns:a16="http://schemas.microsoft.com/office/drawing/2014/main" id="{D3A188A3-539C-E806-19B6-4C7449BA5C2F}"/>
                </a:ext>
              </a:extLst>
            </p:cNvPr>
            <p:cNvSpPr/>
            <p:nvPr/>
          </p:nvSpPr>
          <p:spPr>
            <a:xfrm>
              <a:off x="3742082" y="1664672"/>
              <a:ext cx="1980000" cy="1980000"/>
            </a:xfrm>
            <a:prstGeom prst="rect">
              <a:avLst/>
            </a:prstGeom>
            <a:solidFill>
              <a:schemeClr val="bg1">
                <a:lumMod val="95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accent2"/>
                  </a:solidFill>
                </a:rPr>
                <a:t>Strategic Bets</a:t>
              </a:r>
            </a:p>
          </p:txBody>
        </p:sp>
      </p:grpSp>
      <p:sp>
        <p:nvSpPr>
          <p:cNvPr id="3" name="Content Placeholder 2">
            <a:extLst>
              <a:ext uri="{FF2B5EF4-FFF2-40B4-BE49-F238E27FC236}">
                <a16:creationId xmlns:a16="http://schemas.microsoft.com/office/drawing/2014/main" id="{476373C0-EAB2-74E3-4CC0-FD2ACFDDF88B}"/>
              </a:ext>
            </a:extLst>
          </p:cNvPr>
          <p:cNvSpPr>
            <a:spLocks noGrp="1"/>
          </p:cNvSpPr>
          <p:nvPr>
            <p:ph idx="1"/>
          </p:nvPr>
        </p:nvSpPr>
        <p:spPr>
          <a:xfrm>
            <a:off x="6883674" y="1467465"/>
            <a:ext cx="3958538" cy="4601312"/>
          </a:xfrm>
          <a:ln>
            <a:solidFill>
              <a:schemeClr val="accent3"/>
            </a:solidFill>
          </a:ln>
        </p:spPr>
        <p:txBody>
          <a:bodyPr lIns="108000" tIns="108000" rIns="108000" bIns="108000">
            <a:noAutofit/>
          </a:bodyPr>
          <a:lstStyle/>
          <a:p>
            <a:pPr marL="0" indent="0">
              <a:buNone/>
            </a:pPr>
            <a:r>
              <a:rPr lang="en-US" sz="1300" b="1" u="sng" dirty="0"/>
              <a:t>Key Callouts</a:t>
            </a:r>
          </a:p>
          <a:p>
            <a:pPr marL="138113" indent="-138113"/>
            <a:r>
              <a:rPr lang="en-US" sz="1300" b="1" dirty="0"/>
              <a:t>Quick Wins: </a:t>
            </a:r>
            <a:r>
              <a:rPr lang="en-US" sz="1300" dirty="0"/>
              <a:t>Automate Reporting and Simplify Onboarding, deliver 45% of total projected ROI with only 15% of total effort.</a:t>
            </a:r>
          </a:p>
          <a:p>
            <a:pPr marL="138113" indent="-138113"/>
            <a:r>
              <a:rPr lang="en-US" sz="1300" b="1" dirty="0"/>
              <a:t>Strategic Bets: </a:t>
            </a:r>
            <a:r>
              <a:rPr lang="en-US" sz="1300" dirty="0"/>
              <a:t>Customer Portal and AI Insights drive 60% of revenue impact, despite requiring 70% of total resources.</a:t>
            </a:r>
          </a:p>
          <a:p>
            <a:pPr marL="138113" indent="-138113"/>
            <a:r>
              <a:rPr lang="en-US" sz="1300" b="1" dirty="0" err="1"/>
              <a:t>Optimise</a:t>
            </a:r>
            <a:r>
              <a:rPr lang="en-US" sz="1300" b="1" dirty="0"/>
              <a:t> Resource Mix: </a:t>
            </a:r>
            <a:r>
              <a:rPr lang="en-US" sz="1300" dirty="0"/>
              <a:t>Reallocating 20% of dev hours from Legacy System to Quick Wins boosts overall impact by 25%.</a:t>
            </a:r>
          </a:p>
          <a:p>
            <a:pPr marL="138113" indent="-138113"/>
            <a:r>
              <a:rPr lang="en-US" sz="1300" b="1" dirty="0"/>
              <a:t>Low-Impact Tasks: </a:t>
            </a:r>
            <a:r>
              <a:rPr lang="en-US" sz="1300" dirty="0"/>
              <a:t>Internal Documents and Social Initiatives consume 10% of effort but yield only a 3% measurable gain.</a:t>
            </a:r>
          </a:p>
          <a:p>
            <a:pPr marL="138113" indent="-138113"/>
            <a:r>
              <a:rPr lang="en-US" sz="1300" b="1" dirty="0"/>
              <a:t>Focus Delivers Efficiency: </a:t>
            </a:r>
            <a:r>
              <a:rPr lang="en-US" sz="1300" dirty="0" err="1"/>
              <a:t>Prioritising</a:t>
            </a:r>
            <a:r>
              <a:rPr lang="en-US" sz="1300" dirty="0"/>
              <a:t> the top 4 projects achieves 80% of the total impact with 40% of the available effort.</a:t>
            </a:r>
          </a:p>
        </p:txBody>
      </p:sp>
      <p:sp>
        <p:nvSpPr>
          <p:cNvPr id="7" name="Title 1">
            <a:extLst>
              <a:ext uri="{FF2B5EF4-FFF2-40B4-BE49-F238E27FC236}">
                <a16:creationId xmlns:a16="http://schemas.microsoft.com/office/drawing/2014/main" id="{809EE3A1-4084-CF54-2C29-7F2F1EAF6E46}"/>
              </a:ext>
            </a:extLst>
          </p:cNvPr>
          <p:cNvSpPr txBox="1">
            <a:spLocks/>
          </p:cNvSpPr>
          <p:nvPr/>
        </p:nvSpPr>
        <p:spPr>
          <a:xfrm>
            <a:off x="612648" y="457200"/>
            <a:ext cx="10954512" cy="7955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kern="1200">
                <a:gradFill>
                  <a:gsLst>
                    <a:gs pos="0">
                      <a:schemeClr val="accent5"/>
                    </a:gs>
                    <a:gs pos="100000">
                      <a:schemeClr val="accent2"/>
                    </a:gs>
                  </a:gsLst>
                  <a:lin ang="13800000" scaled="0"/>
                </a:gradFill>
                <a:latin typeface="+mj-lt"/>
                <a:ea typeface="+mj-ea"/>
                <a:cs typeface="+mj-cs"/>
              </a:defRPr>
            </a:lvl1pPr>
          </a:lstStyle>
          <a:p>
            <a:r>
              <a:rPr lang="en-AU" sz="2900"/>
              <a:t>Simplifying the onboarding process and automating monthly reporting should be prioritised first as ‘quick wins’</a:t>
            </a:r>
            <a:endParaRPr lang="en-US" sz="2900" dirty="0"/>
          </a:p>
        </p:txBody>
      </p:sp>
      <p:cxnSp>
        <p:nvCxnSpPr>
          <p:cNvPr id="14" name="Straight Arrow Connector 13">
            <a:extLst>
              <a:ext uri="{FF2B5EF4-FFF2-40B4-BE49-F238E27FC236}">
                <a16:creationId xmlns:a16="http://schemas.microsoft.com/office/drawing/2014/main" id="{7D9D5897-116C-27A6-6A40-C87EDF07634F}"/>
              </a:ext>
            </a:extLst>
          </p:cNvPr>
          <p:cNvCxnSpPr>
            <a:cxnSpLocks/>
          </p:cNvCxnSpPr>
          <p:nvPr/>
        </p:nvCxnSpPr>
        <p:spPr>
          <a:xfrm flipV="1">
            <a:off x="1427244" y="1836434"/>
            <a:ext cx="0" cy="396124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4D96E95-72D2-BED0-F3A1-5CA7AFF4314B}"/>
              </a:ext>
            </a:extLst>
          </p:cNvPr>
          <p:cNvCxnSpPr>
            <a:cxnSpLocks/>
          </p:cNvCxnSpPr>
          <p:nvPr/>
        </p:nvCxnSpPr>
        <p:spPr>
          <a:xfrm>
            <a:off x="1518051" y="5892893"/>
            <a:ext cx="3958542"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1485AFF-789A-B585-7D93-A859F15754CC}"/>
              </a:ext>
            </a:extLst>
          </p:cNvPr>
          <p:cNvSpPr txBox="1"/>
          <p:nvPr/>
        </p:nvSpPr>
        <p:spPr>
          <a:xfrm>
            <a:off x="438673" y="3647778"/>
            <a:ext cx="875199" cy="338554"/>
          </a:xfrm>
          <a:prstGeom prst="rect">
            <a:avLst/>
          </a:prstGeom>
          <a:noFill/>
        </p:spPr>
        <p:txBody>
          <a:bodyPr wrap="square" rtlCol="0">
            <a:spAutoFit/>
          </a:bodyPr>
          <a:lstStyle/>
          <a:p>
            <a:pPr algn="ctr"/>
            <a:r>
              <a:rPr lang="en-US" sz="1600" b="1" dirty="0">
                <a:latin typeface="Aptos" panose="020B0004020202020204" pitchFamily="34" charset="0"/>
              </a:rPr>
              <a:t>Impact</a:t>
            </a:r>
          </a:p>
        </p:txBody>
      </p:sp>
      <p:sp>
        <p:nvSpPr>
          <p:cNvPr id="25" name="TextBox 24">
            <a:extLst>
              <a:ext uri="{FF2B5EF4-FFF2-40B4-BE49-F238E27FC236}">
                <a16:creationId xmlns:a16="http://schemas.microsoft.com/office/drawing/2014/main" id="{90B0B6BD-3BE5-436B-DC22-3E1C028471B5}"/>
              </a:ext>
            </a:extLst>
          </p:cNvPr>
          <p:cNvSpPr txBox="1"/>
          <p:nvPr/>
        </p:nvSpPr>
        <p:spPr>
          <a:xfrm>
            <a:off x="3060452" y="6062246"/>
            <a:ext cx="875199" cy="338554"/>
          </a:xfrm>
          <a:prstGeom prst="rect">
            <a:avLst/>
          </a:prstGeom>
          <a:noFill/>
        </p:spPr>
        <p:txBody>
          <a:bodyPr wrap="square" rtlCol="0">
            <a:spAutoFit/>
          </a:bodyPr>
          <a:lstStyle/>
          <a:p>
            <a:pPr algn="ctr"/>
            <a:r>
              <a:rPr lang="en-US" sz="1600" b="1" dirty="0">
                <a:latin typeface="Aptos" panose="020B0004020202020204" pitchFamily="34" charset="0"/>
              </a:rPr>
              <a:t>Effort</a:t>
            </a:r>
          </a:p>
        </p:txBody>
      </p:sp>
      <p:sp>
        <p:nvSpPr>
          <p:cNvPr id="27" name="TextBox 26">
            <a:extLst>
              <a:ext uri="{FF2B5EF4-FFF2-40B4-BE49-F238E27FC236}">
                <a16:creationId xmlns:a16="http://schemas.microsoft.com/office/drawing/2014/main" id="{54D1319C-DE1B-9DF6-82CB-551A052830D6}"/>
              </a:ext>
            </a:extLst>
          </p:cNvPr>
          <p:cNvSpPr txBox="1"/>
          <p:nvPr/>
        </p:nvSpPr>
        <p:spPr>
          <a:xfrm>
            <a:off x="1426879" y="5892893"/>
            <a:ext cx="875199" cy="307777"/>
          </a:xfrm>
          <a:prstGeom prst="rect">
            <a:avLst/>
          </a:prstGeom>
          <a:noFill/>
        </p:spPr>
        <p:txBody>
          <a:bodyPr wrap="square" rtlCol="0">
            <a:spAutoFit/>
          </a:bodyPr>
          <a:lstStyle/>
          <a:p>
            <a:r>
              <a:rPr lang="en-US" sz="1400" dirty="0"/>
              <a:t>Low</a:t>
            </a:r>
          </a:p>
        </p:txBody>
      </p:sp>
      <p:sp>
        <p:nvSpPr>
          <p:cNvPr id="28" name="TextBox 27">
            <a:extLst>
              <a:ext uri="{FF2B5EF4-FFF2-40B4-BE49-F238E27FC236}">
                <a16:creationId xmlns:a16="http://schemas.microsoft.com/office/drawing/2014/main" id="{4B676009-2C1F-2ECA-D550-BB9C903F954F}"/>
              </a:ext>
            </a:extLst>
          </p:cNvPr>
          <p:cNvSpPr txBox="1"/>
          <p:nvPr/>
        </p:nvSpPr>
        <p:spPr>
          <a:xfrm>
            <a:off x="4601394" y="5892893"/>
            <a:ext cx="875199" cy="307777"/>
          </a:xfrm>
          <a:prstGeom prst="rect">
            <a:avLst/>
          </a:prstGeom>
          <a:noFill/>
        </p:spPr>
        <p:txBody>
          <a:bodyPr wrap="square" rtlCol="0">
            <a:spAutoFit/>
          </a:bodyPr>
          <a:lstStyle/>
          <a:p>
            <a:pPr algn="r"/>
            <a:r>
              <a:rPr lang="en-US" sz="1400" dirty="0"/>
              <a:t>High</a:t>
            </a:r>
          </a:p>
        </p:txBody>
      </p:sp>
      <p:sp>
        <p:nvSpPr>
          <p:cNvPr id="29" name="TextBox 28">
            <a:extLst>
              <a:ext uri="{FF2B5EF4-FFF2-40B4-BE49-F238E27FC236}">
                <a16:creationId xmlns:a16="http://schemas.microsoft.com/office/drawing/2014/main" id="{FDE732AA-40E2-2BA7-746E-812960D88C0E}"/>
              </a:ext>
            </a:extLst>
          </p:cNvPr>
          <p:cNvSpPr txBox="1"/>
          <p:nvPr/>
        </p:nvSpPr>
        <p:spPr>
          <a:xfrm>
            <a:off x="723952" y="5489902"/>
            <a:ext cx="702928" cy="307777"/>
          </a:xfrm>
          <a:prstGeom prst="rect">
            <a:avLst/>
          </a:prstGeom>
          <a:noFill/>
        </p:spPr>
        <p:txBody>
          <a:bodyPr wrap="square" rtlCol="0">
            <a:spAutoFit/>
          </a:bodyPr>
          <a:lstStyle/>
          <a:p>
            <a:pPr algn="r"/>
            <a:r>
              <a:rPr lang="en-US" sz="1400" dirty="0"/>
              <a:t>Low</a:t>
            </a:r>
          </a:p>
        </p:txBody>
      </p:sp>
      <p:sp>
        <p:nvSpPr>
          <p:cNvPr id="30" name="TextBox 29">
            <a:extLst>
              <a:ext uri="{FF2B5EF4-FFF2-40B4-BE49-F238E27FC236}">
                <a16:creationId xmlns:a16="http://schemas.microsoft.com/office/drawing/2014/main" id="{048ED13C-37C0-6ED8-34F8-7C2BC58E9516}"/>
              </a:ext>
            </a:extLst>
          </p:cNvPr>
          <p:cNvSpPr txBox="1"/>
          <p:nvPr/>
        </p:nvSpPr>
        <p:spPr>
          <a:xfrm>
            <a:off x="719280" y="1836431"/>
            <a:ext cx="702928" cy="307777"/>
          </a:xfrm>
          <a:prstGeom prst="rect">
            <a:avLst/>
          </a:prstGeom>
          <a:noFill/>
        </p:spPr>
        <p:txBody>
          <a:bodyPr wrap="square" rtlCol="0">
            <a:spAutoFit/>
          </a:bodyPr>
          <a:lstStyle/>
          <a:p>
            <a:pPr algn="r"/>
            <a:r>
              <a:rPr lang="en-US" sz="1400" dirty="0"/>
              <a:t>High</a:t>
            </a:r>
          </a:p>
        </p:txBody>
      </p:sp>
      <p:grpSp>
        <p:nvGrpSpPr>
          <p:cNvPr id="34" name="Group 33">
            <a:extLst>
              <a:ext uri="{FF2B5EF4-FFF2-40B4-BE49-F238E27FC236}">
                <a16:creationId xmlns:a16="http://schemas.microsoft.com/office/drawing/2014/main" id="{F846F366-26A7-7CB7-F547-A89DE84027BB}"/>
              </a:ext>
            </a:extLst>
          </p:cNvPr>
          <p:cNvGrpSpPr/>
          <p:nvPr/>
        </p:nvGrpSpPr>
        <p:grpSpPr>
          <a:xfrm>
            <a:off x="2121210" y="2158822"/>
            <a:ext cx="1466189" cy="461665"/>
            <a:chOff x="2375210" y="1986439"/>
            <a:chExt cx="1466189" cy="461665"/>
          </a:xfrm>
        </p:grpSpPr>
        <p:sp>
          <p:nvSpPr>
            <p:cNvPr id="32" name="Oval 31">
              <a:extLst>
                <a:ext uri="{FF2B5EF4-FFF2-40B4-BE49-F238E27FC236}">
                  <a16:creationId xmlns:a16="http://schemas.microsoft.com/office/drawing/2014/main" id="{FC510244-1305-C16C-EA52-F1EADDEB29DD}"/>
                </a:ext>
              </a:extLst>
            </p:cNvPr>
            <p:cNvSpPr/>
            <p:nvPr/>
          </p:nvSpPr>
          <p:spPr>
            <a:xfrm>
              <a:off x="2375210" y="2129883"/>
              <a:ext cx="144000" cy="144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TextBox 32">
              <a:extLst>
                <a:ext uri="{FF2B5EF4-FFF2-40B4-BE49-F238E27FC236}">
                  <a16:creationId xmlns:a16="http://schemas.microsoft.com/office/drawing/2014/main" id="{74BFE988-C156-24D8-ED66-9239B0489338}"/>
                </a:ext>
              </a:extLst>
            </p:cNvPr>
            <p:cNvSpPr txBox="1"/>
            <p:nvPr/>
          </p:nvSpPr>
          <p:spPr>
            <a:xfrm>
              <a:off x="2519210" y="1986439"/>
              <a:ext cx="1322189" cy="461665"/>
            </a:xfrm>
            <a:prstGeom prst="rect">
              <a:avLst/>
            </a:prstGeom>
            <a:noFill/>
          </p:spPr>
          <p:txBody>
            <a:bodyPr wrap="square" rtlCol="0">
              <a:spAutoFit/>
            </a:bodyPr>
            <a:lstStyle/>
            <a:p>
              <a:r>
                <a:rPr lang="en-US" sz="1200" b="1" dirty="0"/>
                <a:t>Automate monthly reporting</a:t>
              </a:r>
            </a:p>
          </p:txBody>
        </p:sp>
      </p:grpSp>
      <p:grpSp>
        <p:nvGrpSpPr>
          <p:cNvPr id="35" name="Group 34">
            <a:extLst>
              <a:ext uri="{FF2B5EF4-FFF2-40B4-BE49-F238E27FC236}">
                <a16:creationId xmlns:a16="http://schemas.microsoft.com/office/drawing/2014/main" id="{110CD2F4-46D0-9670-678D-78FEBDEFE3D6}"/>
              </a:ext>
            </a:extLst>
          </p:cNvPr>
          <p:cNvGrpSpPr/>
          <p:nvPr/>
        </p:nvGrpSpPr>
        <p:grpSpPr>
          <a:xfrm>
            <a:off x="1625290" y="3061833"/>
            <a:ext cx="1814486" cy="461665"/>
            <a:chOff x="2375210" y="1986439"/>
            <a:chExt cx="1814486" cy="461665"/>
          </a:xfrm>
        </p:grpSpPr>
        <p:sp>
          <p:nvSpPr>
            <p:cNvPr id="36" name="Oval 35">
              <a:extLst>
                <a:ext uri="{FF2B5EF4-FFF2-40B4-BE49-F238E27FC236}">
                  <a16:creationId xmlns:a16="http://schemas.microsoft.com/office/drawing/2014/main" id="{4B19E215-071C-C255-8993-B690AE772C5E}"/>
                </a:ext>
              </a:extLst>
            </p:cNvPr>
            <p:cNvSpPr/>
            <p:nvPr/>
          </p:nvSpPr>
          <p:spPr>
            <a:xfrm>
              <a:off x="2375210" y="2129883"/>
              <a:ext cx="144000" cy="144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TextBox 36">
              <a:extLst>
                <a:ext uri="{FF2B5EF4-FFF2-40B4-BE49-F238E27FC236}">
                  <a16:creationId xmlns:a16="http://schemas.microsoft.com/office/drawing/2014/main" id="{E80C4246-F795-1BDE-CA64-F34961D8F2C5}"/>
                </a:ext>
              </a:extLst>
            </p:cNvPr>
            <p:cNvSpPr txBox="1"/>
            <p:nvPr/>
          </p:nvSpPr>
          <p:spPr>
            <a:xfrm>
              <a:off x="2519210" y="1986439"/>
              <a:ext cx="1670486" cy="461665"/>
            </a:xfrm>
            <a:prstGeom prst="rect">
              <a:avLst/>
            </a:prstGeom>
            <a:noFill/>
          </p:spPr>
          <p:txBody>
            <a:bodyPr wrap="square" rtlCol="0">
              <a:spAutoFit/>
            </a:bodyPr>
            <a:lstStyle/>
            <a:p>
              <a:r>
                <a:rPr lang="en-US" sz="1200" b="1" dirty="0"/>
                <a:t>Simplify onboarding</a:t>
              </a:r>
            </a:p>
            <a:p>
              <a:r>
                <a:rPr lang="en-US" sz="1200" b="1" dirty="0"/>
                <a:t>checklist</a:t>
              </a:r>
            </a:p>
          </p:txBody>
        </p:sp>
      </p:grpSp>
      <p:grpSp>
        <p:nvGrpSpPr>
          <p:cNvPr id="38" name="Group 37">
            <a:extLst>
              <a:ext uri="{FF2B5EF4-FFF2-40B4-BE49-F238E27FC236}">
                <a16:creationId xmlns:a16="http://schemas.microsoft.com/office/drawing/2014/main" id="{52DEB3A4-62E6-F93A-93C6-F5258FD5C237}"/>
              </a:ext>
            </a:extLst>
          </p:cNvPr>
          <p:cNvGrpSpPr/>
          <p:nvPr/>
        </p:nvGrpSpPr>
        <p:grpSpPr>
          <a:xfrm>
            <a:off x="3844106" y="1797244"/>
            <a:ext cx="1464223" cy="461665"/>
            <a:chOff x="2375210" y="1986439"/>
            <a:chExt cx="1464223" cy="461665"/>
          </a:xfrm>
        </p:grpSpPr>
        <p:sp>
          <p:nvSpPr>
            <p:cNvPr id="39" name="Oval 38">
              <a:extLst>
                <a:ext uri="{FF2B5EF4-FFF2-40B4-BE49-F238E27FC236}">
                  <a16:creationId xmlns:a16="http://schemas.microsoft.com/office/drawing/2014/main" id="{8988739E-06AC-69F2-34E0-40585DA2801C}"/>
                </a:ext>
              </a:extLst>
            </p:cNvPr>
            <p:cNvSpPr/>
            <p:nvPr/>
          </p:nvSpPr>
          <p:spPr>
            <a:xfrm>
              <a:off x="2375210" y="2129883"/>
              <a:ext cx="144000" cy="144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Box 39">
              <a:extLst>
                <a:ext uri="{FF2B5EF4-FFF2-40B4-BE49-F238E27FC236}">
                  <a16:creationId xmlns:a16="http://schemas.microsoft.com/office/drawing/2014/main" id="{408FDBEF-85AB-7A8C-E386-52A47701E1A3}"/>
                </a:ext>
              </a:extLst>
            </p:cNvPr>
            <p:cNvSpPr txBox="1"/>
            <p:nvPr/>
          </p:nvSpPr>
          <p:spPr>
            <a:xfrm>
              <a:off x="2519211" y="1986439"/>
              <a:ext cx="1320222" cy="461665"/>
            </a:xfrm>
            <a:prstGeom prst="rect">
              <a:avLst/>
            </a:prstGeom>
            <a:noFill/>
          </p:spPr>
          <p:txBody>
            <a:bodyPr wrap="square" rtlCol="0">
              <a:spAutoFit/>
            </a:bodyPr>
            <a:lstStyle/>
            <a:p>
              <a:r>
                <a:rPr lang="en-US" sz="1200" b="1" dirty="0"/>
                <a:t>Add A-driven insights features</a:t>
              </a:r>
            </a:p>
          </p:txBody>
        </p:sp>
      </p:grpSp>
      <p:grpSp>
        <p:nvGrpSpPr>
          <p:cNvPr id="53" name="Group 52">
            <a:extLst>
              <a:ext uri="{FF2B5EF4-FFF2-40B4-BE49-F238E27FC236}">
                <a16:creationId xmlns:a16="http://schemas.microsoft.com/office/drawing/2014/main" id="{D473688B-DF5B-460E-8FF4-FB0D2C0F295E}"/>
              </a:ext>
            </a:extLst>
          </p:cNvPr>
          <p:cNvGrpSpPr/>
          <p:nvPr/>
        </p:nvGrpSpPr>
        <p:grpSpPr>
          <a:xfrm>
            <a:off x="3944410" y="3352816"/>
            <a:ext cx="1425169" cy="461665"/>
            <a:chOff x="4198410" y="3180433"/>
            <a:chExt cx="1425169" cy="461665"/>
          </a:xfrm>
        </p:grpSpPr>
        <p:sp>
          <p:nvSpPr>
            <p:cNvPr id="45" name="Oval 44">
              <a:extLst>
                <a:ext uri="{FF2B5EF4-FFF2-40B4-BE49-F238E27FC236}">
                  <a16:creationId xmlns:a16="http://schemas.microsoft.com/office/drawing/2014/main" id="{DF6C31B5-F904-F890-44C0-F8998683C8A4}"/>
                </a:ext>
              </a:extLst>
            </p:cNvPr>
            <p:cNvSpPr/>
            <p:nvPr/>
          </p:nvSpPr>
          <p:spPr>
            <a:xfrm>
              <a:off x="5479579" y="3323877"/>
              <a:ext cx="144000" cy="144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TextBox 45">
              <a:extLst>
                <a:ext uri="{FF2B5EF4-FFF2-40B4-BE49-F238E27FC236}">
                  <a16:creationId xmlns:a16="http://schemas.microsoft.com/office/drawing/2014/main" id="{B5F71C0B-1FB1-E184-3B86-9B6875718CFF}"/>
                </a:ext>
              </a:extLst>
            </p:cNvPr>
            <p:cNvSpPr txBox="1"/>
            <p:nvPr/>
          </p:nvSpPr>
          <p:spPr>
            <a:xfrm>
              <a:off x="4198410" y="3180433"/>
              <a:ext cx="1320222" cy="461665"/>
            </a:xfrm>
            <a:prstGeom prst="rect">
              <a:avLst/>
            </a:prstGeom>
            <a:noFill/>
          </p:spPr>
          <p:txBody>
            <a:bodyPr wrap="square" rtlCol="0">
              <a:spAutoFit/>
            </a:bodyPr>
            <a:lstStyle/>
            <a:p>
              <a:pPr algn="r"/>
              <a:r>
                <a:rPr lang="en-US" sz="1200" b="1" dirty="0"/>
                <a:t>Rebuild legacy</a:t>
              </a:r>
            </a:p>
            <a:p>
              <a:pPr algn="r"/>
              <a:r>
                <a:rPr lang="en-US" sz="1200" b="1" dirty="0"/>
                <a:t>systems</a:t>
              </a:r>
            </a:p>
          </p:txBody>
        </p:sp>
      </p:grpSp>
      <p:grpSp>
        <p:nvGrpSpPr>
          <p:cNvPr id="47" name="Group 46">
            <a:extLst>
              <a:ext uri="{FF2B5EF4-FFF2-40B4-BE49-F238E27FC236}">
                <a16:creationId xmlns:a16="http://schemas.microsoft.com/office/drawing/2014/main" id="{2458830E-D763-C786-E5D7-C56553DE6A43}"/>
              </a:ext>
            </a:extLst>
          </p:cNvPr>
          <p:cNvGrpSpPr/>
          <p:nvPr/>
        </p:nvGrpSpPr>
        <p:grpSpPr>
          <a:xfrm>
            <a:off x="2430450" y="5025848"/>
            <a:ext cx="1505201" cy="461665"/>
            <a:chOff x="2375210" y="1986439"/>
            <a:chExt cx="1505201" cy="461665"/>
          </a:xfrm>
        </p:grpSpPr>
        <p:sp>
          <p:nvSpPr>
            <p:cNvPr id="48" name="Oval 47">
              <a:extLst>
                <a:ext uri="{FF2B5EF4-FFF2-40B4-BE49-F238E27FC236}">
                  <a16:creationId xmlns:a16="http://schemas.microsoft.com/office/drawing/2014/main" id="{5179A9FD-E720-45EB-EF20-D2C42F52DFE7}"/>
                </a:ext>
              </a:extLst>
            </p:cNvPr>
            <p:cNvSpPr/>
            <p:nvPr/>
          </p:nvSpPr>
          <p:spPr>
            <a:xfrm>
              <a:off x="2375210" y="2129883"/>
              <a:ext cx="144000" cy="144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9" name="TextBox 48">
              <a:extLst>
                <a:ext uri="{FF2B5EF4-FFF2-40B4-BE49-F238E27FC236}">
                  <a16:creationId xmlns:a16="http://schemas.microsoft.com/office/drawing/2014/main" id="{2D1631EE-7E4F-2555-ED01-6CAD9B4E50DE}"/>
                </a:ext>
              </a:extLst>
            </p:cNvPr>
            <p:cNvSpPr txBox="1"/>
            <p:nvPr/>
          </p:nvSpPr>
          <p:spPr>
            <a:xfrm>
              <a:off x="2519210" y="1986439"/>
              <a:ext cx="1361201" cy="461665"/>
            </a:xfrm>
            <a:prstGeom prst="rect">
              <a:avLst/>
            </a:prstGeom>
            <a:noFill/>
          </p:spPr>
          <p:txBody>
            <a:bodyPr wrap="square" rtlCol="0">
              <a:spAutoFit/>
            </a:bodyPr>
            <a:lstStyle/>
            <a:p>
              <a:r>
                <a:rPr lang="en-US" sz="1200" b="1" dirty="0"/>
                <a:t>Update internal</a:t>
              </a:r>
            </a:p>
            <a:p>
              <a:r>
                <a:rPr lang="en-US" sz="1200" b="1" dirty="0"/>
                <a:t>documentation</a:t>
              </a:r>
            </a:p>
          </p:txBody>
        </p:sp>
      </p:grpSp>
      <p:grpSp>
        <p:nvGrpSpPr>
          <p:cNvPr id="50" name="Group 49">
            <a:extLst>
              <a:ext uri="{FF2B5EF4-FFF2-40B4-BE49-F238E27FC236}">
                <a16:creationId xmlns:a16="http://schemas.microsoft.com/office/drawing/2014/main" id="{631CC6A8-2B5F-434A-D175-4ED272BC1217}"/>
              </a:ext>
            </a:extLst>
          </p:cNvPr>
          <p:cNvGrpSpPr/>
          <p:nvPr/>
        </p:nvGrpSpPr>
        <p:grpSpPr>
          <a:xfrm>
            <a:off x="2018725" y="5436365"/>
            <a:ext cx="1719339" cy="276999"/>
            <a:chOff x="2375210" y="2057093"/>
            <a:chExt cx="1719339" cy="276999"/>
          </a:xfrm>
        </p:grpSpPr>
        <p:sp>
          <p:nvSpPr>
            <p:cNvPr id="51" name="Oval 50">
              <a:extLst>
                <a:ext uri="{FF2B5EF4-FFF2-40B4-BE49-F238E27FC236}">
                  <a16:creationId xmlns:a16="http://schemas.microsoft.com/office/drawing/2014/main" id="{EDDF62BF-2B32-108C-04CA-57545CAB327A}"/>
                </a:ext>
              </a:extLst>
            </p:cNvPr>
            <p:cNvSpPr/>
            <p:nvPr/>
          </p:nvSpPr>
          <p:spPr>
            <a:xfrm>
              <a:off x="2375210" y="2129883"/>
              <a:ext cx="144000" cy="144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TextBox 51">
              <a:extLst>
                <a:ext uri="{FF2B5EF4-FFF2-40B4-BE49-F238E27FC236}">
                  <a16:creationId xmlns:a16="http://schemas.microsoft.com/office/drawing/2014/main" id="{61B4186C-3988-CB4C-2243-D08B4DF7C7C7}"/>
                </a:ext>
              </a:extLst>
            </p:cNvPr>
            <p:cNvSpPr txBox="1"/>
            <p:nvPr/>
          </p:nvSpPr>
          <p:spPr>
            <a:xfrm>
              <a:off x="2519210" y="2057093"/>
              <a:ext cx="1575339" cy="276999"/>
            </a:xfrm>
            <a:prstGeom prst="rect">
              <a:avLst/>
            </a:prstGeom>
            <a:noFill/>
          </p:spPr>
          <p:txBody>
            <a:bodyPr wrap="square" rtlCol="0">
              <a:spAutoFit/>
            </a:bodyPr>
            <a:lstStyle/>
            <a:p>
              <a:r>
                <a:rPr lang="en-US" sz="1200" b="1" dirty="0"/>
                <a:t>Team social initiative</a:t>
              </a:r>
            </a:p>
          </p:txBody>
        </p:sp>
      </p:grpSp>
      <p:grpSp>
        <p:nvGrpSpPr>
          <p:cNvPr id="54" name="Group 53">
            <a:extLst>
              <a:ext uri="{FF2B5EF4-FFF2-40B4-BE49-F238E27FC236}">
                <a16:creationId xmlns:a16="http://schemas.microsoft.com/office/drawing/2014/main" id="{BBF1A8C0-D8F1-FFD4-0B90-677A61EE49E4}"/>
              </a:ext>
            </a:extLst>
          </p:cNvPr>
          <p:cNvGrpSpPr/>
          <p:nvPr/>
        </p:nvGrpSpPr>
        <p:grpSpPr>
          <a:xfrm>
            <a:off x="4245210" y="2107500"/>
            <a:ext cx="1231383" cy="569027"/>
            <a:chOff x="4488460" y="3323877"/>
            <a:chExt cx="1231383" cy="569027"/>
          </a:xfrm>
        </p:grpSpPr>
        <p:sp>
          <p:nvSpPr>
            <p:cNvPr id="55" name="Oval 54">
              <a:extLst>
                <a:ext uri="{FF2B5EF4-FFF2-40B4-BE49-F238E27FC236}">
                  <a16:creationId xmlns:a16="http://schemas.microsoft.com/office/drawing/2014/main" id="{0D56737C-721C-ABC4-73A9-AD24B0348C89}"/>
                </a:ext>
              </a:extLst>
            </p:cNvPr>
            <p:cNvSpPr/>
            <p:nvPr/>
          </p:nvSpPr>
          <p:spPr>
            <a:xfrm>
              <a:off x="5479579" y="3323877"/>
              <a:ext cx="144000" cy="144000"/>
            </a:xfrm>
            <a:prstGeom prst="ellipse">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6" name="TextBox 55">
              <a:extLst>
                <a:ext uri="{FF2B5EF4-FFF2-40B4-BE49-F238E27FC236}">
                  <a16:creationId xmlns:a16="http://schemas.microsoft.com/office/drawing/2014/main" id="{EA0766B2-481D-B5DE-2AC9-13C365339E3C}"/>
                </a:ext>
              </a:extLst>
            </p:cNvPr>
            <p:cNvSpPr txBox="1"/>
            <p:nvPr/>
          </p:nvSpPr>
          <p:spPr>
            <a:xfrm>
              <a:off x="4488460" y="3431239"/>
              <a:ext cx="1231383" cy="461665"/>
            </a:xfrm>
            <a:prstGeom prst="rect">
              <a:avLst/>
            </a:prstGeom>
            <a:noFill/>
          </p:spPr>
          <p:txBody>
            <a:bodyPr wrap="square" rtlCol="0">
              <a:spAutoFit/>
            </a:bodyPr>
            <a:lstStyle/>
            <a:p>
              <a:pPr algn="r"/>
              <a:r>
                <a:rPr lang="en-US" sz="1200" b="1" dirty="0"/>
                <a:t>Rebuild legacy</a:t>
              </a:r>
            </a:p>
            <a:p>
              <a:pPr algn="r"/>
              <a:r>
                <a:rPr lang="en-US" sz="1200" b="1" dirty="0"/>
                <a:t>systems</a:t>
              </a:r>
            </a:p>
          </p:txBody>
        </p:sp>
      </p:grpSp>
      <p:grpSp>
        <p:nvGrpSpPr>
          <p:cNvPr id="63" name="Group 62">
            <a:extLst>
              <a:ext uri="{FF2B5EF4-FFF2-40B4-BE49-F238E27FC236}">
                <a16:creationId xmlns:a16="http://schemas.microsoft.com/office/drawing/2014/main" id="{8D67839D-4449-AC9F-8D93-66566B828C14}"/>
              </a:ext>
            </a:extLst>
          </p:cNvPr>
          <p:cNvGrpSpPr/>
          <p:nvPr/>
        </p:nvGrpSpPr>
        <p:grpSpPr>
          <a:xfrm>
            <a:off x="719280" y="1370487"/>
            <a:ext cx="4757313" cy="338554"/>
            <a:chOff x="689173" y="1370487"/>
            <a:chExt cx="5041420" cy="338554"/>
          </a:xfrm>
        </p:grpSpPr>
        <p:cxnSp>
          <p:nvCxnSpPr>
            <p:cNvPr id="61" name="Straight Connector 60">
              <a:extLst>
                <a:ext uri="{FF2B5EF4-FFF2-40B4-BE49-F238E27FC236}">
                  <a16:creationId xmlns:a16="http://schemas.microsoft.com/office/drawing/2014/main" id="{BA0D1F7F-34CE-69CF-63CB-7F6BEF9CBD05}"/>
                </a:ext>
              </a:extLst>
            </p:cNvPr>
            <p:cNvCxnSpPr/>
            <p:nvPr/>
          </p:nvCxnSpPr>
          <p:spPr>
            <a:xfrm>
              <a:off x="769434" y="1694985"/>
              <a:ext cx="49611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9F869C26-9F6F-BB23-204D-0592687C1941}"/>
                </a:ext>
              </a:extLst>
            </p:cNvPr>
            <p:cNvSpPr txBox="1"/>
            <p:nvPr/>
          </p:nvSpPr>
          <p:spPr>
            <a:xfrm>
              <a:off x="689173" y="1370487"/>
              <a:ext cx="4119499" cy="338554"/>
            </a:xfrm>
            <a:prstGeom prst="rect">
              <a:avLst/>
            </a:prstGeom>
            <a:noFill/>
          </p:spPr>
          <p:txBody>
            <a:bodyPr wrap="none" rtlCol="0">
              <a:spAutoFit/>
            </a:bodyPr>
            <a:lstStyle/>
            <a:p>
              <a:r>
                <a:rPr lang="en-US" sz="1600" b="1" dirty="0">
                  <a:latin typeface="Aptos" panose="020B0004020202020204" pitchFamily="34" charset="0"/>
                </a:rPr>
                <a:t>Initiative </a:t>
              </a:r>
              <a:r>
                <a:rPr lang="en-US" sz="1600" b="1" dirty="0" err="1">
                  <a:latin typeface="Aptos" panose="020B0004020202020204" pitchFamily="34" charset="0"/>
                </a:rPr>
                <a:t>Prioritisation</a:t>
              </a:r>
              <a:r>
                <a:rPr lang="en-US" sz="1600" b="1" dirty="0">
                  <a:latin typeface="Aptos" panose="020B0004020202020204" pitchFamily="34" charset="0"/>
                </a:rPr>
                <a:t> (Impact vs Effort)</a:t>
              </a:r>
            </a:p>
          </p:txBody>
        </p:sp>
      </p:grpSp>
      <p:sp>
        <p:nvSpPr>
          <p:cNvPr id="2" name="TextBox 1">
            <a:extLst>
              <a:ext uri="{FF2B5EF4-FFF2-40B4-BE49-F238E27FC236}">
                <a16:creationId xmlns:a16="http://schemas.microsoft.com/office/drawing/2014/main" id="{C1569BC1-98BA-3A9F-55A6-FF30A293D21E}"/>
              </a:ext>
            </a:extLst>
          </p:cNvPr>
          <p:cNvSpPr txBox="1"/>
          <p:nvPr/>
        </p:nvSpPr>
        <p:spPr>
          <a:xfrm>
            <a:off x="9935275" y="62442"/>
            <a:ext cx="2127057" cy="276999"/>
          </a:xfrm>
          <a:prstGeom prst="rect">
            <a:avLst/>
          </a:prstGeom>
          <a:noFill/>
          <a:ln>
            <a:solidFill>
              <a:schemeClr val="accent3"/>
            </a:solidFill>
          </a:ln>
        </p:spPr>
        <p:txBody>
          <a:bodyPr wrap="none" rtlCol="0">
            <a:spAutoFit/>
          </a:bodyPr>
          <a:lstStyle/>
          <a:p>
            <a:r>
              <a:rPr lang="en-US" sz="1200" dirty="0">
                <a:solidFill>
                  <a:schemeClr val="accent3"/>
                </a:solidFill>
              </a:rPr>
              <a:t>ILLUSTRATIVE EXAMPLE ONLY</a:t>
            </a:r>
          </a:p>
        </p:txBody>
      </p:sp>
    </p:spTree>
    <p:extLst>
      <p:ext uri="{BB962C8B-B14F-4D97-AF65-F5344CB8AC3E}">
        <p14:creationId xmlns:p14="http://schemas.microsoft.com/office/powerpoint/2010/main" val="402402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8454-2933-2ACE-495F-F0C23738A22C}"/>
              </a:ext>
            </a:extLst>
          </p:cNvPr>
          <p:cNvSpPr>
            <a:spLocks noGrp="1"/>
          </p:cNvSpPr>
          <p:nvPr>
            <p:ph type="title"/>
          </p:nvPr>
        </p:nvSpPr>
        <p:spPr/>
        <p:txBody>
          <a:bodyPr>
            <a:normAutofit/>
          </a:bodyPr>
          <a:lstStyle/>
          <a:p>
            <a:r>
              <a:rPr lang="en-US" sz="2900" dirty="0"/>
              <a:t>Appendix: Estimates for </a:t>
            </a:r>
            <a:r>
              <a:rPr lang="en-US" sz="2900" dirty="0" err="1"/>
              <a:t>Prioritising</a:t>
            </a:r>
            <a:r>
              <a:rPr lang="en-US" sz="2900" dirty="0"/>
              <a:t> Initiatives</a:t>
            </a:r>
          </a:p>
        </p:txBody>
      </p:sp>
      <p:graphicFrame>
        <p:nvGraphicFramePr>
          <p:cNvPr id="4" name="Content Placeholder 3">
            <a:extLst>
              <a:ext uri="{FF2B5EF4-FFF2-40B4-BE49-F238E27FC236}">
                <a16:creationId xmlns:a16="http://schemas.microsoft.com/office/drawing/2014/main" id="{9058ED57-3681-F56F-9950-093F5A33AA4E}"/>
              </a:ext>
            </a:extLst>
          </p:cNvPr>
          <p:cNvGraphicFramePr>
            <a:graphicFrameLocks noGrp="1"/>
          </p:cNvGraphicFramePr>
          <p:nvPr>
            <p:ph idx="1"/>
            <p:extLst>
              <p:ext uri="{D42A27DB-BD31-4B8C-83A1-F6EECF244321}">
                <p14:modId xmlns:p14="http://schemas.microsoft.com/office/powerpoint/2010/main" val="4094416658"/>
              </p:ext>
            </p:extLst>
          </p:nvPr>
        </p:nvGraphicFramePr>
        <p:xfrm>
          <a:off x="612650" y="1432551"/>
          <a:ext cx="10954510" cy="4968249"/>
        </p:xfrm>
        <a:graphic>
          <a:graphicData uri="http://schemas.openxmlformats.org/drawingml/2006/table">
            <a:tbl>
              <a:tblPr/>
              <a:tblGrid>
                <a:gridCol w="2037955">
                  <a:extLst>
                    <a:ext uri="{9D8B030D-6E8A-4147-A177-3AD203B41FA5}">
                      <a16:colId xmlns:a16="http://schemas.microsoft.com/office/drawing/2014/main" val="770548659"/>
                    </a:ext>
                  </a:extLst>
                </a:gridCol>
                <a:gridCol w="2083443">
                  <a:extLst>
                    <a:ext uri="{9D8B030D-6E8A-4147-A177-3AD203B41FA5}">
                      <a16:colId xmlns:a16="http://schemas.microsoft.com/office/drawing/2014/main" val="1698926171"/>
                    </a:ext>
                  </a:extLst>
                </a:gridCol>
                <a:gridCol w="2164465">
                  <a:extLst>
                    <a:ext uri="{9D8B030D-6E8A-4147-A177-3AD203B41FA5}">
                      <a16:colId xmlns:a16="http://schemas.microsoft.com/office/drawing/2014/main" val="1302369323"/>
                    </a:ext>
                  </a:extLst>
                </a:gridCol>
                <a:gridCol w="2314937">
                  <a:extLst>
                    <a:ext uri="{9D8B030D-6E8A-4147-A177-3AD203B41FA5}">
                      <a16:colId xmlns:a16="http://schemas.microsoft.com/office/drawing/2014/main" val="700515515"/>
                    </a:ext>
                  </a:extLst>
                </a:gridCol>
                <a:gridCol w="2353710">
                  <a:extLst>
                    <a:ext uri="{9D8B030D-6E8A-4147-A177-3AD203B41FA5}">
                      <a16:colId xmlns:a16="http://schemas.microsoft.com/office/drawing/2014/main" val="1668819123"/>
                    </a:ext>
                  </a:extLst>
                </a:gridCol>
              </a:tblGrid>
              <a:tr h="799383">
                <a:tc>
                  <a:txBody>
                    <a:bodyPr/>
                    <a:lstStyle/>
                    <a:p>
                      <a:pPr>
                        <a:buNone/>
                      </a:pPr>
                      <a:r>
                        <a:rPr lang="en-AU" sz="1600" b="1" dirty="0">
                          <a:solidFill>
                            <a:schemeClr val="bg1"/>
                          </a:solidFill>
                        </a:rPr>
                        <a:t>Initiative / Project</a:t>
                      </a:r>
                      <a:endParaRPr lang="en-AU" sz="1600" dirty="0">
                        <a:solidFill>
                          <a:schemeClr val="bg1"/>
                        </a:solidFill>
                      </a:endParaRPr>
                    </a:p>
                  </a:txBody>
                  <a:tcPr marL="79938" marR="79938" marT="39969" marB="39969" anchor="b">
                    <a:lnL>
                      <a:noFill/>
                    </a:lnL>
                    <a:lnR w="12700" cap="flat" cmpd="sng" algn="ctr">
                      <a:solidFill>
                        <a:schemeClr val="bg1"/>
                      </a:solidFill>
                      <a:prstDash val="solid"/>
                      <a:round/>
                      <a:headEnd type="none" w="med" len="med"/>
                      <a:tailEnd type="none" w="med" len="med"/>
                    </a:lnR>
                    <a:lnT>
                      <a:noFill/>
                    </a:lnT>
                    <a:lnB>
                      <a:noFill/>
                    </a:lnB>
                    <a:solidFill>
                      <a:schemeClr val="accent3"/>
                    </a:solidFill>
                  </a:tcPr>
                </a:tc>
                <a:tc>
                  <a:txBody>
                    <a:bodyPr/>
                    <a:lstStyle/>
                    <a:p>
                      <a:pPr algn="r">
                        <a:buNone/>
                      </a:pPr>
                      <a:r>
                        <a:rPr lang="en-AU" sz="1600" b="1" dirty="0">
                          <a:solidFill>
                            <a:schemeClr val="bg1"/>
                          </a:solidFill>
                        </a:rPr>
                        <a:t>Estimated Effort (Hours / Cost / Score)</a:t>
                      </a:r>
                      <a:endParaRPr lang="en-AU" sz="1600" dirty="0">
                        <a:solidFill>
                          <a:schemeClr val="bg1"/>
                        </a:solidFill>
                      </a:endParaRPr>
                    </a:p>
                  </a:txBody>
                  <a:tcPr marL="79938" marR="79938" marT="39969" marB="39969"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3"/>
                    </a:solidFill>
                  </a:tcPr>
                </a:tc>
                <a:tc>
                  <a:txBody>
                    <a:bodyPr/>
                    <a:lstStyle/>
                    <a:p>
                      <a:pPr>
                        <a:buNone/>
                      </a:pPr>
                      <a:r>
                        <a:rPr lang="en-AU" sz="1600" b="1" dirty="0">
                          <a:solidFill>
                            <a:schemeClr val="bg1"/>
                          </a:solidFill>
                        </a:rPr>
                        <a:t>Expected Impact (Revenue / Time Saved / Score)</a:t>
                      </a:r>
                      <a:endParaRPr lang="en-AU" sz="1600" dirty="0">
                        <a:solidFill>
                          <a:schemeClr val="bg1"/>
                        </a:solidFill>
                      </a:endParaRPr>
                    </a:p>
                  </a:txBody>
                  <a:tcPr marL="79938" marR="79938" marT="39969" marB="39969"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3"/>
                    </a:solidFill>
                  </a:tcPr>
                </a:tc>
                <a:tc>
                  <a:txBody>
                    <a:bodyPr/>
                    <a:lstStyle/>
                    <a:p>
                      <a:pPr>
                        <a:buNone/>
                      </a:pPr>
                      <a:r>
                        <a:rPr lang="en-AU" sz="1600" b="1" dirty="0">
                          <a:solidFill>
                            <a:schemeClr val="bg1"/>
                          </a:solidFill>
                        </a:rPr>
                        <a:t>Quadrant</a:t>
                      </a:r>
                      <a:endParaRPr lang="en-AU" sz="1600" dirty="0">
                        <a:solidFill>
                          <a:schemeClr val="bg1"/>
                        </a:solidFill>
                      </a:endParaRPr>
                    </a:p>
                  </a:txBody>
                  <a:tcPr marL="79938" marR="79938" marT="39969" marB="39969"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3"/>
                    </a:solidFill>
                  </a:tcPr>
                </a:tc>
                <a:tc>
                  <a:txBody>
                    <a:bodyPr/>
                    <a:lstStyle/>
                    <a:p>
                      <a:pPr>
                        <a:buNone/>
                      </a:pPr>
                      <a:r>
                        <a:rPr lang="en-AU" sz="1600" b="1" dirty="0">
                          <a:solidFill>
                            <a:schemeClr val="bg1"/>
                          </a:solidFill>
                        </a:rPr>
                        <a:t>Notes</a:t>
                      </a:r>
                      <a:endParaRPr lang="en-AU" sz="1600" dirty="0">
                        <a:solidFill>
                          <a:schemeClr val="bg1"/>
                        </a:solidFill>
                      </a:endParaRPr>
                    </a:p>
                  </a:txBody>
                  <a:tcPr marL="79938" marR="79938" marT="39969" marB="39969" anchor="b">
                    <a:lnL w="12700" cap="flat" cmpd="sng" algn="ctr">
                      <a:solidFill>
                        <a:schemeClr val="bg1"/>
                      </a:solidFill>
                      <a:prstDash val="solid"/>
                      <a:round/>
                      <a:headEnd type="none" w="med" len="med"/>
                      <a:tailEnd type="none" w="med" len="med"/>
                    </a:lnL>
                    <a:lnR>
                      <a:noFill/>
                    </a:lnR>
                    <a:lnT>
                      <a:noFill/>
                    </a:lnT>
                    <a:lnB>
                      <a:noFill/>
                    </a:lnB>
                    <a:solidFill>
                      <a:schemeClr val="accent3"/>
                    </a:solidFill>
                  </a:tcPr>
                </a:tc>
                <a:extLst>
                  <a:ext uri="{0D108BD9-81ED-4DB2-BD59-A6C34878D82A}">
                    <a16:rowId xmlns:a16="http://schemas.microsoft.com/office/drawing/2014/main" val="3295329824"/>
                  </a:ext>
                </a:extLst>
              </a:tr>
              <a:tr h="799383">
                <a:tc>
                  <a:txBody>
                    <a:bodyPr/>
                    <a:lstStyle/>
                    <a:p>
                      <a:pPr>
                        <a:buNone/>
                      </a:pPr>
                      <a:r>
                        <a:rPr lang="en-AU" sz="1400" dirty="0"/>
                        <a:t>Automate monthly reporting</a:t>
                      </a:r>
                    </a:p>
                  </a:txBody>
                  <a:tcPr marL="79938" marR="79938" marT="39969" marB="39969" anchor="ctr">
                    <a:lnL>
                      <a:noFill/>
                    </a:lnL>
                    <a:lnR>
                      <a:noFill/>
                    </a:lnR>
                    <a:lnT>
                      <a:noFill/>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a:buNone/>
                      </a:pPr>
                      <a:r>
                        <a:rPr lang="en-AU" sz="1400" dirty="0"/>
                        <a:t>20 hrs</a:t>
                      </a:r>
                    </a:p>
                  </a:txBody>
                  <a:tcPr marL="79938" marR="79938" marT="39969" marB="39969" anchor="ctr">
                    <a:lnL>
                      <a:noFill/>
                    </a:lnL>
                    <a:lnR>
                      <a:noFill/>
                    </a:lnR>
                    <a:lnT>
                      <a:noFill/>
                    </a:lnT>
                    <a:lnB>
                      <a:noFill/>
                    </a:lnB>
                    <a:noFill/>
                  </a:tcPr>
                </a:tc>
                <a:tc>
                  <a:txBody>
                    <a:bodyPr/>
                    <a:lstStyle/>
                    <a:p>
                      <a:pPr>
                        <a:buNone/>
                      </a:pPr>
                      <a:r>
                        <a:rPr lang="en-AU" sz="1400"/>
                        <a:t>High (↑ productivity, time saved)</a:t>
                      </a:r>
                    </a:p>
                  </a:txBody>
                  <a:tcPr marL="79938" marR="79938" marT="39969" marB="39969" anchor="ctr">
                    <a:lnL>
                      <a:noFill/>
                    </a:lnL>
                    <a:lnR>
                      <a:noFill/>
                    </a:lnR>
                    <a:lnT>
                      <a:noFill/>
                    </a:lnT>
                    <a:lnB>
                      <a:noFill/>
                    </a:lnB>
                    <a:noFill/>
                  </a:tcPr>
                </a:tc>
                <a:tc>
                  <a:txBody>
                    <a:bodyPr/>
                    <a:lstStyle/>
                    <a:p>
                      <a:pPr>
                        <a:buNone/>
                      </a:pPr>
                      <a:r>
                        <a:rPr lang="en-AU" sz="1400" b="0" dirty="0"/>
                        <a:t>High Impact / Low Effort</a:t>
                      </a:r>
                    </a:p>
                  </a:txBody>
                  <a:tcPr marL="79938" marR="79938" marT="39969" marB="39969" anchor="ctr">
                    <a:lnL>
                      <a:noFill/>
                    </a:lnL>
                    <a:lnR>
                      <a:noFill/>
                    </a:lnR>
                    <a:lnT>
                      <a:noFill/>
                    </a:lnT>
                    <a:lnB>
                      <a:noFill/>
                    </a:lnB>
                    <a:noFill/>
                  </a:tcPr>
                </a:tc>
                <a:tc>
                  <a:txBody>
                    <a:bodyPr/>
                    <a:lstStyle/>
                    <a:p>
                      <a:pPr>
                        <a:buNone/>
                      </a:pPr>
                      <a:r>
                        <a:rPr lang="en-AU" sz="1400"/>
                        <a:t>Quick win — implement immediately</a:t>
                      </a:r>
                    </a:p>
                  </a:txBody>
                  <a:tcPr marL="79938" marR="79938" marT="39969" marB="39969" anchor="ctr">
                    <a:lnL>
                      <a:noFill/>
                    </a:lnL>
                    <a:lnR>
                      <a:noFill/>
                    </a:lnR>
                    <a:lnT>
                      <a:noFill/>
                    </a:lnT>
                    <a:lnB>
                      <a:noFill/>
                    </a:lnB>
                    <a:noFill/>
                  </a:tcPr>
                </a:tc>
                <a:extLst>
                  <a:ext uri="{0D108BD9-81ED-4DB2-BD59-A6C34878D82A}">
                    <a16:rowId xmlns:a16="http://schemas.microsoft.com/office/drawing/2014/main" val="2133541863"/>
                  </a:ext>
                </a:extLst>
              </a:tr>
              <a:tr h="559568">
                <a:tc>
                  <a:txBody>
                    <a:bodyPr/>
                    <a:lstStyle/>
                    <a:p>
                      <a:pPr>
                        <a:buNone/>
                      </a:pPr>
                      <a:r>
                        <a:rPr lang="en-AU" sz="1400" dirty="0"/>
                        <a:t>Launch new customer portal</a:t>
                      </a:r>
                    </a:p>
                  </a:txBody>
                  <a:tcPr marL="79938" marR="79938" marT="39969" marB="3996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a:buNone/>
                      </a:pPr>
                      <a:r>
                        <a:rPr lang="en-AU" sz="1400" dirty="0"/>
                        <a:t>200 hrs</a:t>
                      </a:r>
                    </a:p>
                  </a:txBody>
                  <a:tcPr marL="79938" marR="79938" marT="39969" marB="39969" anchor="ctr">
                    <a:lnL>
                      <a:noFill/>
                    </a:lnL>
                    <a:lnR>
                      <a:noFill/>
                    </a:lnR>
                    <a:lnT>
                      <a:noFill/>
                    </a:lnT>
                    <a:lnB>
                      <a:noFill/>
                    </a:lnB>
                    <a:noFill/>
                  </a:tcPr>
                </a:tc>
                <a:tc>
                  <a:txBody>
                    <a:bodyPr/>
                    <a:lstStyle/>
                    <a:p>
                      <a:pPr>
                        <a:buNone/>
                      </a:pPr>
                      <a:r>
                        <a:rPr lang="en-AU" sz="1400" dirty="0"/>
                        <a:t>Very High (↑ revenue potential)</a:t>
                      </a:r>
                    </a:p>
                  </a:txBody>
                  <a:tcPr marL="79938" marR="79938" marT="39969" marB="39969" anchor="ctr">
                    <a:lnL>
                      <a:noFill/>
                    </a:lnL>
                    <a:lnR>
                      <a:noFill/>
                    </a:lnR>
                    <a:lnT>
                      <a:noFill/>
                    </a:lnT>
                    <a:lnB>
                      <a:noFill/>
                    </a:lnB>
                    <a:noFill/>
                  </a:tcPr>
                </a:tc>
                <a:tc>
                  <a:txBody>
                    <a:bodyPr/>
                    <a:lstStyle/>
                    <a:p>
                      <a:pPr>
                        <a:buNone/>
                      </a:pPr>
                      <a:r>
                        <a:rPr lang="en-AU" sz="1400" b="0" dirty="0"/>
                        <a:t>High Impact / High Effort</a:t>
                      </a:r>
                    </a:p>
                  </a:txBody>
                  <a:tcPr marL="79938" marR="79938" marT="39969" marB="39969" anchor="ctr">
                    <a:lnL>
                      <a:noFill/>
                    </a:lnL>
                    <a:lnR>
                      <a:noFill/>
                    </a:lnR>
                    <a:lnT>
                      <a:noFill/>
                    </a:lnT>
                    <a:lnB>
                      <a:noFill/>
                    </a:lnB>
                    <a:noFill/>
                  </a:tcPr>
                </a:tc>
                <a:tc>
                  <a:txBody>
                    <a:bodyPr/>
                    <a:lstStyle/>
                    <a:p>
                      <a:pPr>
                        <a:buNone/>
                      </a:pPr>
                      <a:r>
                        <a:rPr lang="en-AU" sz="1400" dirty="0"/>
                        <a:t>Strategic priority</a:t>
                      </a:r>
                    </a:p>
                  </a:txBody>
                  <a:tcPr marL="79938" marR="79938" marT="39969" marB="39969" anchor="ctr">
                    <a:lnL>
                      <a:noFill/>
                    </a:lnL>
                    <a:lnR>
                      <a:noFill/>
                    </a:lnR>
                    <a:lnT>
                      <a:noFill/>
                    </a:lnT>
                    <a:lnB>
                      <a:noFill/>
                    </a:lnB>
                    <a:noFill/>
                  </a:tcPr>
                </a:tc>
                <a:extLst>
                  <a:ext uri="{0D108BD9-81ED-4DB2-BD59-A6C34878D82A}">
                    <a16:rowId xmlns:a16="http://schemas.microsoft.com/office/drawing/2014/main" val="3882312139"/>
                  </a:ext>
                </a:extLst>
              </a:tr>
              <a:tr h="559568">
                <a:tc>
                  <a:txBody>
                    <a:bodyPr/>
                    <a:lstStyle/>
                    <a:p>
                      <a:pPr>
                        <a:buNone/>
                      </a:pPr>
                      <a:r>
                        <a:rPr lang="en-AU" sz="1400" dirty="0"/>
                        <a:t>Update internal documentation</a:t>
                      </a:r>
                    </a:p>
                  </a:txBody>
                  <a:tcPr marL="79938" marR="79938" marT="39969" marB="3996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a:buNone/>
                      </a:pPr>
                      <a:r>
                        <a:rPr lang="en-AU" sz="1400" dirty="0"/>
                        <a:t>40 hrs</a:t>
                      </a:r>
                    </a:p>
                  </a:txBody>
                  <a:tcPr marL="79938" marR="79938" marT="39969" marB="39969" anchor="ctr">
                    <a:lnL>
                      <a:noFill/>
                    </a:lnL>
                    <a:lnR>
                      <a:noFill/>
                    </a:lnR>
                    <a:lnT>
                      <a:noFill/>
                    </a:lnT>
                    <a:lnB>
                      <a:noFill/>
                    </a:lnB>
                    <a:noFill/>
                  </a:tcPr>
                </a:tc>
                <a:tc>
                  <a:txBody>
                    <a:bodyPr/>
                    <a:lstStyle/>
                    <a:p>
                      <a:pPr>
                        <a:buNone/>
                      </a:pPr>
                      <a:r>
                        <a:rPr lang="en-AU" sz="1400"/>
                        <a:t>Low</a:t>
                      </a:r>
                    </a:p>
                  </a:txBody>
                  <a:tcPr marL="79938" marR="79938" marT="39969" marB="39969" anchor="ctr">
                    <a:lnL>
                      <a:noFill/>
                    </a:lnL>
                    <a:lnR>
                      <a:noFill/>
                    </a:lnR>
                    <a:lnT>
                      <a:noFill/>
                    </a:lnT>
                    <a:lnB>
                      <a:noFill/>
                    </a:lnB>
                    <a:noFill/>
                  </a:tcPr>
                </a:tc>
                <a:tc>
                  <a:txBody>
                    <a:bodyPr/>
                    <a:lstStyle/>
                    <a:p>
                      <a:pPr>
                        <a:buNone/>
                      </a:pPr>
                      <a:r>
                        <a:rPr lang="en-AU" sz="1400" b="0" dirty="0"/>
                        <a:t>Low Impact / Low Effort</a:t>
                      </a:r>
                    </a:p>
                  </a:txBody>
                  <a:tcPr marL="79938" marR="79938" marT="39969" marB="39969" anchor="ctr">
                    <a:lnL>
                      <a:noFill/>
                    </a:lnL>
                    <a:lnR>
                      <a:noFill/>
                    </a:lnR>
                    <a:lnT>
                      <a:noFill/>
                    </a:lnT>
                    <a:lnB>
                      <a:noFill/>
                    </a:lnB>
                    <a:noFill/>
                  </a:tcPr>
                </a:tc>
                <a:tc>
                  <a:txBody>
                    <a:bodyPr/>
                    <a:lstStyle/>
                    <a:p>
                      <a:pPr>
                        <a:buNone/>
                      </a:pPr>
                      <a:r>
                        <a:rPr lang="en-AU" sz="1400" dirty="0"/>
                        <a:t>Nice to have; low priority</a:t>
                      </a:r>
                    </a:p>
                  </a:txBody>
                  <a:tcPr marL="79938" marR="79938" marT="39969" marB="39969" anchor="ctr">
                    <a:lnL>
                      <a:noFill/>
                    </a:lnL>
                    <a:lnR>
                      <a:noFill/>
                    </a:lnR>
                    <a:lnT>
                      <a:noFill/>
                    </a:lnT>
                    <a:lnB>
                      <a:noFill/>
                    </a:lnB>
                    <a:noFill/>
                  </a:tcPr>
                </a:tc>
                <a:extLst>
                  <a:ext uri="{0D108BD9-81ED-4DB2-BD59-A6C34878D82A}">
                    <a16:rowId xmlns:a16="http://schemas.microsoft.com/office/drawing/2014/main" val="3019089980"/>
                  </a:ext>
                </a:extLst>
              </a:tr>
              <a:tr h="559568">
                <a:tc>
                  <a:txBody>
                    <a:bodyPr/>
                    <a:lstStyle/>
                    <a:p>
                      <a:pPr>
                        <a:buNone/>
                      </a:pPr>
                      <a:r>
                        <a:rPr lang="en-AU" sz="1400" dirty="0"/>
                        <a:t>Rebuild legacy system</a:t>
                      </a:r>
                    </a:p>
                  </a:txBody>
                  <a:tcPr marL="79938" marR="79938" marT="39969" marB="3996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a:buNone/>
                      </a:pPr>
                      <a:r>
                        <a:rPr lang="en-AU" sz="1400" dirty="0"/>
                        <a:t>500 hrs</a:t>
                      </a:r>
                    </a:p>
                  </a:txBody>
                  <a:tcPr marL="79938" marR="79938" marT="39969" marB="39969" anchor="ctr">
                    <a:lnL>
                      <a:noFill/>
                    </a:lnL>
                    <a:lnR>
                      <a:noFill/>
                    </a:lnR>
                    <a:lnT>
                      <a:noFill/>
                    </a:lnT>
                    <a:lnB>
                      <a:noFill/>
                    </a:lnB>
                    <a:noFill/>
                  </a:tcPr>
                </a:tc>
                <a:tc>
                  <a:txBody>
                    <a:bodyPr/>
                    <a:lstStyle/>
                    <a:p>
                      <a:pPr>
                        <a:buNone/>
                      </a:pPr>
                      <a:r>
                        <a:rPr lang="en-AU" sz="1400"/>
                        <a:t>Medium</a:t>
                      </a:r>
                    </a:p>
                  </a:txBody>
                  <a:tcPr marL="79938" marR="79938" marT="39969" marB="39969" anchor="ctr">
                    <a:lnL>
                      <a:noFill/>
                    </a:lnL>
                    <a:lnR>
                      <a:noFill/>
                    </a:lnR>
                    <a:lnT>
                      <a:noFill/>
                    </a:lnT>
                    <a:lnB>
                      <a:noFill/>
                    </a:lnB>
                    <a:noFill/>
                  </a:tcPr>
                </a:tc>
                <a:tc>
                  <a:txBody>
                    <a:bodyPr/>
                    <a:lstStyle/>
                    <a:p>
                      <a:pPr>
                        <a:buNone/>
                      </a:pPr>
                      <a:r>
                        <a:rPr lang="en-AU" sz="1400" b="0" dirty="0"/>
                        <a:t>Medium Impact / High Effort</a:t>
                      </a:r>
                    </a:p>
                  </a:txBody>
                  <a:tcPr marL="79938" marR="79938" marT="39969" marB="39969" anchor="ctr">
                    <a:lnL>
                      <a:noFill/>
                    </a:lnL>
                    <a:lnR>
                      <a:noFill/>
                    </a:lnR>
                    <a:lnT>
                      <a:noFill/>
                    </a:lnT>
                    <a:lnB>
                      <a:noFill/>
                    </a:lnB>
                    <a:noFill/>
                  </a:tcPr>
                </a:tc>
                <a:tc>
                  <a:txBody>
                    <a:bodyPr/>
                    <a:lstStyle/>
                    <a:p>
                      <a:pPr>
                        <a:buNone/>
                      </a:pPr>
                      <a:r>
                        <a:rPr lang="en-AU" sz="1400" dirty="0"/>
                        <a:t>Consider later; not urgent</a:t>
                      </a:r>
                    </a:p>
                  </a:txBody>
                  <a:tcPr marL="79938" marR="79938" marT="39969" marB="39969" anchor="ctr">
                    <a:lnL>
                      <a:noFill/>
                    </a:lnL>
                    <a:lnR>
                      <a:noFill/>
                    </a:lnR>
                    <a:lnT>
                      <a:noFill/>
                    </a:lnT>
                    <a:lnB>
                      <a:noFill/>
                    </a:lnB>
                    <a:noFill/>
                  </a:tcPr>
                </a:tc>
                <a:extLst>
                  <a:ext uri="{0D108BD9-81ED-4DB2-BD59-A6C34878D82A}">
                    <a16:rowId xmlns:a16="http://schemas.microsoft.com/office/drawing/2014/main" val="3898813172"/>
                  </a:ext>
                </a:extLst>
              </a:tr>
              <a:tr h="559568">
                <a:tc>
                  <a:txBody>
                    <a:bodyPr/>
                    <a:lstStyle/>
                    <a:p>
                      <a:pPr>
                        <a:buNone/>
                      </a:pPr>
                      <a:r>
                        <a:rPr lang="en-AU" sz="1400" dirty="0"/>
                        <a:t>Simplify onboarding checklist</a:t>
                      </a:r>
                    </a:p>
                  </a:txBody>
                  <a:tcPr marL="79938" marR="79938" marT="39969" marB="3996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a:buNone/>
                      </a:pPr>
                      <a:r>
                        <a:rPr lang="en-AU" sz="1400" dirty="0"/>
                        <a:t>10 hrs</a:t>
                      </a:r>
                    </a:p>
                  </a:txBody>
                  <a:tcPr marL="79938" marR="79938" marT="39969" marB="39969" anchor="ctr">
                    <a:lnL>
                      <a:noFill/>
                    </a:lnL>
                    <a:lnR>
                      <a:noFill/>
                    </a:lnR>
                    <a:lnT>
                      <a:noFill/>
                    </a:lnT>
                    <a:lnB>
                      <a:noFill/>
                    </a:lnB>
                    <a:noFill/>
                  </a:tcPr>
                </a:tc>
                <a:tc>
                  <a:txBody>
                    <a:bodyPr/>
                    <a:lstStyle/>
                    <a:p>
                      <a:pPr>
                        <a:buNone/>
                      </a:pPr>
                      <a:r>
                        <a:rPr lang="en-AU" sz="1400"/>
                        <a:t>Medium-High</a:t>
                      </a:r>
                    </a:p>
                  </a:txBody>
                  <a:tcPr marL="79938" marR="79938" marT="39969" marB="39969" anchor="ctr">
                    <a:lnL>
                      <a:noFill/>
                    </a:lnL>
                    <a:lnR>
                      <a:noFill/>
                    </a:lnR>
                    <a:lnT>
                      <a:noFill/>
                    </a:lnT>
                    <a:lnB>
                      <a:noFill/>
                    </a:lnB>
                    <a:noFill/>
                  </a:tcPr>
                </a:tc>
                <a:tc>
                  <a:txBody>
                    <a:bodyPr/>
                    <a:lstStyle/>
                    <a:p>
                      <a:pPr>
                        <a:buNone/>
                      </a:pPr>
                      <a:r>
                        <a:rPr lang="en-AU" sz="1400" b="0" dirty="0"/>
                        <a:t>High Impact / Low Effort</a:t>
                      </a:r>
                    </a:p>
                  </a:txBody>
                  <a:tcPr marL="79938" marR="79938" marT="39969" marB="39969" anchor="ctr">
                    <a:lnL>
                      <a:noFill/>
                    </a:lnL>
                    <a:lnR>
                      <a:noFill/>
                    </a:lnR>
                    <a:lnT>
                      <a:noFill/>
                    </a:lnT>
                    <a:lnB>
                      <a:noFill/>
                    </a:lnB>
                    <a:noFill/>
                  </a:tcPr>
                </a:tc>
                <a:tc>
                  <a:txBody>
                    <a:bodyPr/>
                    <a:lstStyle/>
                    <a:p>
                      <a:pPr>
                        <a:buNone/>
                      </a:pPr>
                      <a:r>
                        <a:rPr lang="en-AU" sz="1400" dirty="0"/>
                        <a:t>Fast improvement; do now</a:t>
                      </a:r>
                    </a:p>
                  </a:txBody>
                  <a:tcPr marL="79938" marR="79938" marT="39969" marB="39969" anchor="ctr">
                    <a:lnL>
                      <a:noFill/>
                    </a:lnL>
                    <a:lnR>
                      <a:noFill/>
                    </a:lnR>
                    <a:lnT>
                      <a:noFill/>
                    </a:lnT>
                    <a:lnB>
                      <a:noFill/>
                    </a:lnB>
                    <a:noFill/>
                  </a:tcPr>
                </a:tc>
                <a:extLst>
                  <a:ext uri="{0D108BD9-81ED-4DB2-BD59-A6C34878D82A}">
                    <a16:rowId xmlns:a16="http://schemas.microsoft.com/office/drawing/2014/main" val="2391912646"/>
                  </a:ext>
                </a:extLst>
              </a:tr>
              <a:tr h="559568">
                <a:tc>
                  <a:txBody>
                    <a:bodyPr/>
                    <a:lstStyle/>
                    <a:p>
                      <a:pPr>
                        <a:buNone/>
                      </a:pPr>
                      <a:r>
                        <a:rPr lang="en-AU" sz="1400" dirty="0"/>
                        <a:t>Add AI-driven insights feature</a:t>
                      </a:r>
                    </a:p>
                  </a:txBody>
                  <a:tcPr marL="79938" marR="79938" marT="39969" marB="39969"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a:buNone/>
                      </a:pPr>
                      <a:r>
                        <a:rPr lang="en-AU" sz="1400" dirty="0"/>
                        <a:t>300 hrs</a:t>
                      </a:r>
                    </a:p>
                  </a:txBody>
                  <a:tcPr marL="79938" marR="79938" marT="39969" marB="39969" anchor="ctr">
                    <a:lnL>
                      <a:noFill/>
                    </a:lnL>
                    <a:lnR>
                      <a:noFill/>
                    </a:lnR>
                    <a:lnT>
                      <a:noFill/>
                    </a:lnT>
                    <a:lnB>
                      <a:noFill/>
                    </a:lnB>
                    <a:noFill/>
                  </a:tcPr>
                </a:tc>
                <a:tc>
                  <a:txBody>
                    <a:bodyPr/>
                    <a:lstStyle/>
                    <a:p>
                      <a:pPr>
                        <a:buNone/>
                      </a:pPr>
                      <a:r>
                        <a:rPr lang="en-AU" sz="1400"/>
                        <a:t>Very High</a:t>
                      </a:r>
                    </a:p>
                  </a:txBody>
                  <a:tcPr marL="79938" marR="79938" marT="39969" marB="39969" anchor="ctr">
                    <a:lnL>
                      <a:noFill/>
                    </a:lnL>
                    <a:lnR>
                      <a:noFill/>
                    </a:lnR>
                    <a:lnT>
                      <a:noFill/>
                    </a:lnT>
                    <a:lnB>
                      <a:noFill/>
                    </a:lnB>
                    <a:noFill/>
                  </a:tcPr>
                </a:tc>
                <a:tc>
                  <a:txBody>
                    <a:bodyPr/>
                    <a:lstStyle/>
                    <a:p>
                      <a:pPr>
                        <a:buNone/>
                      </a:pPr>
                      <a:r>
                        <a:rPr lang="en-AU" sz="1400" b="0" dirty="0"/>
                        <a:t>High Impact / High Effort</a:t>
                      </a:r>
                    </a:p>
                  </a:txBody>
                  <a:tcPr marL="79938" marR="79938" marT="39969" marB="39969" anchor="ctr">
                    <a:lnL>
                      <a:noFill/>
                    </a:lnL>
                    <a:lnR>
                      <a:noFill/>
                    </a:lnR>
                    <a:lnT>
                      <a:noFill/>
                    </a:lnT>
                    <a:lnB>
                      <a:noFill/>
                    </a:lnB>
                    <a:noFill/>
                  </a:tcPr>
                </a:tc>
                <a:tc>
                  <a:txBody>
                    <a:bodyPr/>
                    <a:lstStyle/>
                    <a:p>
                      <a:pPr>
                        <a:buNone/>
                      </a:pPr>
                      <a:r>
                        <a:rPr lang="en-AU" sz="1400" dirty="0"/>
                        <a:t>Big bet project</a:t>
                      </a:r>
                    </a:p>
                  </a:txBody>
                  <a:tcPr marL="79938" marR="79938" marT="39969" marB="39969" anchor="ctr">
                    <a:lnL>
                      <a:noFill/>
                    </a:lnL>
                    <a:lnR>
                      <a:noFill/>
                    </a:lnR>
                    <a:lnT>
                      <a:noFill/>
                    </a:lnT>
                    <a:lnB>
                      <a:noFill/>
                    </a:lnB>
                    <a:noFill/>
                  </a:tcPr>
                </a:tc>
                <a:extLst>
                  <a:ext uri="{0D108BD9-81ED-4DB2-BD59-A6C34878D82A}">
                    <a16:rowId xmlns:a16="http://schemas.microsoft.com/office/drawing/2014/main" val="712024207"/>
                  </a:ext>
                </a:extLst>
              </a:tr>
              <a:tr h="559568">
                <a:tc>
                  <a:txBody>
                    <a:bodyPr/>
                    <a:lstStyle/>
                    <a:p>
                      <a:pPr>
                        <a:buNone/>
                      </a:pPr>
                      <a:r>
                        <a:rPr lang="en-AU" sz="1400" dirty="0"/>
                        <a:t>Team social initiative</a:t>
                      </a:r>
                    </a:p>
                  </a:txBody>
                  <a:tcPr marL="79938" marR="79938" marT="39969" marB="39969" anchor="ctr">
                    <a:lnL>
                      <a:noFill/>
                    </a:lnL>
                    <a:lnR>
                      <a:noFill/>
                    </a:lnR>
                    <a:lnT w="12700"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algn="r">
                        <a:buNone/>
                      </a:pPr>
                      <a:r>
                        <a:rPr lang="en-AU" sz="1400" dirty="0"/>
                        <a:t>15 hrs</a:t>
                      </a:r>
                    </a:p>
                  </a:txBody>
                  <a:tcPr marL="79938" marR="79938" marT="39969" marB="39969" anchor="ctr">
                    <a:lnL>
                      <a:noFill/>
                    </a:lnL>
                    <a:lnR>
                      <a:noFill/>
                    </a:lnR>
                    <a:lnT>
                      <a:noFill/>
                    </a:lnT>
                    <a:lnB>
                      <a:noFill/>
                    </a:lnB>
                    <a:noFill/>
                  </a:tcPr>
                </a:tc>
                <a:tc>
                  <a:txBody>
                    <a:bodyPr/>
                    <a:lstStyle/>
                    <a:p>
                      <a:pPr>
                        <a:buNone/>
                      </a:pPr>
                      <a:r>
                        <a:rPr lang="en-AU" sz="1400"/>
                        <a:t>Low</a:t>
                      </a:r>
                    </a:p>
                  </a:txBody>
                  <a:tcPr marL="79938" marR="79938" marT="39969" marB="39969" anchor="ctr">
                    <a:lnL>
                      <a:noFill/>
                    </a:lnL>
                    <a:lnR>
                      <a:noFill/>
                    </a:lnR>
                    <a:lnT>
                      <a:noFill/>
                    </a:lnT>
                    <a:lnB>
                      <a:noFill/>
                    </a:lnB>
                    <a:noFill/>
                  </a:tcPr>
                </a:tc>
                <a:tc>
                  <a:txBody>
                    <a:bodyPr/>
                    <a:lstStyle/>
                    <a:p>
                      <a:pPr>
                        <a:buNone/>
                      </a:pPr>
                      <a:r>
                        <a:rPr lang="en-AU" sz="1400" b="0" dirty="0"/>
                        <a:t>Low Impact / Low Effort</a:t>
                      </a:r>
                    </a:p>
                  </a:txBody>
                  <a:tcPr marL="79938" marR="79938" marT="39969" marB="39969" anchor="ctr">
                    <a:lnL>
                      <a:noFill/>
                    </a:lnL>
                    <a:lnR>
                      <a:noFill/>
                    </a:lnR>
                    <a:lnT>
                      <a:noFill/>
                    </a:lnT>
                    <a:lnB>
                      <a:noFill/>
                    </a:lnB>
                    <a:noFill/>
                  </a:tcPr>
                </a:tc>
                <a:tc>
                  <a:txBody>
                    <a:bodyPr/>
                    <a:lstStyle/>
                    <a:p>
                      <a:pPr>
                        <a:buNone/>
                      </a:pPr>
                      <a:r>
                        <a:rPr lang="en-AU" sz="1400" dirty="0"/>
                        <a:t>Optional / morale boost</a:t>
                      </a:r>
                    </a:p>
                  </a:txBody>
                  <a:tcPr marL="79938" marR="79938" marT="39969" marB="39969" anchor="ctr">
                    <a:lnL>
                      <a:noFill/>
                    </a:lnL>
                    <a:lnR>
                      <a:noFill/>
                    </a:lnR>
                    <a:lnT>
                      <a:noFill/>
                    </a:lnT>
                    <a:lnB>
                      <a:noFill/>
                    </a:lnB>
                    <a:noFill/>
                  </a:tcPr>
                </a:tc>
                <a:extLst>
                  <a:ext uri="{0D108BD9-81ED-4DB2-BD59-A6C34878D82A}">
                    <a16:rowId xmlns:a16="http://schemas.microsoft.com/office/drawing/2014/main" val="2913247421"/>
                  </a:ext>
                </a:extLst>
              </a:tr>
            </a:tbl>
          </a:graphicData>
        </a:graphic>
      </p:graphicFrame>
      <p:sp>
        <p:nvSpPr>
          <p:cNvPr id="5" name="TextBox 4">
            <a:extLst>
              <a:ext uri="{FF2B5EF4-FFF2-40B4-BE49-F238E27FC236}">
                <a16:creationId xmlns:a16="http://schemas.microsoft.com/office/drawing/2014/main" id="{0EB67BED-00E6-EB03-5450-262B12536A4E}"/>
              </a:ext>
            </a:extLst>
          </p:cNvPr>
          <p:cNvSpPr txBox="1"/>
          <p:nvPr/>
        </p:nvSpPr>
        <p:spPr>
          <a:xfrm>
            <a:off x="9935275" y="62442"/>
            <a:ext cx="2127057" cy="276999"/>
          </a:xfrm>
          <a:prstGeom prst="rect">
            <a:avLst/>
          </a:prstGeom>
          <a:noFill/>
          <a:ln>
            <a:solidFill>
              <a:schemeClr val="accent3"/>
            </a:solidFill>
          </a:ln>
        </p:spPr>
        <p:txBody>
          <a:bodyPr wrap="none" rtlCol="0">
            <a:spAutoFit/>
          </a:bodyPr>
          <a:lstStyle/>
          <a:p>
            <a:r>
              <a:rPr lang="en-US" sz="1200" dirty="0">
                <a:solidFill>
                  <a:schemeClr val="accent3"/>
                </a:solidFill>
              </a:rPr>
              <a:t>ILLUSTRATIVE EXAMPLE ONLY</a:t>
            </a:r>
          </a:p>
        </p:txBody>
      </p:sp>
    </p:spTree>
    <p:extLst>
      <p:ext uri="{BB962C8B-B14F-4D97-AF65-F5344CB8AC3E}">
        <p14:creationId xmlns:p14="http://schemas.microsoft.com/office/powerpoint/2010/main" val="957745178"/>
      </p:ext>
    </p:extLst>
  </p:cSld>
  <p:clrMapOvr>
    <a:masterClrMapping/>
  </p:clrMapOvr>
</p:sld>
</file>

<file path=ppt/theme/theme1.xml><?xml version="1.0" encoding="utf-8"?>
<a:theme xmlns:a="http://schemas.openxmlformats.org/drawingml/2006/main" name="Chroma">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 id="{DC2B181E-9B25-4FFB-A269-A81149E37B96}" vid="{FD28A279-D9A1-4F6C-9122-D382EE67827A}"/>
    </a:ext>
  </a:extLst>
</a:theme>
</file>

<file path=docProps/app.xml><?xml version="1.0" encoding="utf-8"?>
<Properties xmlns="http://schemas.openxmlformats.org/officeDocument/2006/extended-properties" xmlns:vt="http://schemas.openxmlformats.org/officeDocument/2006/docPropsVTypes">
  <TotalTime>1354</TotalTime>
  <Words>449</Words>
  <Application>Microsoft Macintosh PowerPoint</Application>
  <PresentationFormat>Widescreen</PresentationFormat>
  <Paragraphs>80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Aptos Light</vt:lpstr>
      <vt:lpstr>Arial</vt:lpstr>
      <vt:lpstr>Chroma</vt:lpstr>
      <vt:lpstr>2x2 Framework </vt:lpstr>
      <vt:lpstr>PowerPoint Presentation</vt:lpstr>
      <vt:lpstr>Appendix: Estimates for Prioritising Initiatives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Professional Packs</dc:creator>
  <cp:keywords/>
  <dc:description/>
  <cp:lastModifiedBy>Joshua Marcus</cp:lastModifiedBy>
  <cp:revision>10</cp:revision>
  <dcterms:created xsi:type="dcterms:W3CDTF">2025-11-03T10:29:35Z</dcterms:created>
  <dcterms:modified xsi:type="dcterms:W3CDTF">2025-11-04T09:23:53Z</dcterms:modified>
  <cp:category/>
</cp:coreProperties>
</file>